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tiff" ContentType="image/tiff"/>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61"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4" r:id="rId32"/>
    <p:sldId id="293" r:id="rId33"/>
    <p:sldId id="292" r:id="rId34"/>
    <p:sldId id="291"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75485" autoAdjust="0"/>
  </p:normalViewPr>
  <p:slideViewPr>
    <p:cSldViewPr>
      <p:cViewPr varScale="1">
        <p:scale>
          <a:sx n="100" d="100"/>
          <a:sy n="100" d="100"/>
        </p:scale>
        <p:origin x="-193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E6E85D-E8B6-4034-BF60-4D14791009A1}" type="datetimeFigureOut">
              <a:rPr lang="en-US" smtClean="0"/>
              <a:pPr/>
              <a:t>4/10/2010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11C3D6-8CBB-44D8-A7E7-52D35A6A574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On its own,</a:t>
            </a:r>
            <a:r>
              <a:rPr lang="en-US" sz="1200" kern="1200" baseline="0" dirty="0" smtClean="0">
                <a:solidFill>
                  <a:schemeClr val="tx1"/>
                </a:solidFill>
                <a:latin typeface="+mn-lt"/>
                <a:ea typeface="+mn-ea"/>
                <a:cs typeface="+mn-cs"/>
              </a:rPr>
              <a:t> what does implementing </a:t>
            </a:r>
            <a:r>
              <a:rPr lang="en-US" sz="1200" kern="1200" baseline="0" dirty="0" err="1" smtClean="0">
                <a:solidFill>
                  <a:schemeClr val="tx1"/>
                </a:solidFill>
                <a:latin typeface="+mn-lt"/>
                <a:ea typeface="+mn-ea"/>
                <a:cs typeface="+mn-cs"/>
              </a:rPr>
              <a:t>IDisposable</a:t>
            </a:r>
            <a:r>
              <a:rPr lang="en-US" sz="1200" kern="1200" baseline="0" dirty="0" smtClean="0">
                <a:solidFill>
                  <a:schemeClr val="tx1"/>
                </a:solidFill>
                <a:latin typeface="+mn-lt"/>
                <a:ea typeface="+mn-ea"/>
                <a:cs typeface="+mn-cs"/>
              </a:rPr>
              <a:t> do for you?</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What does Dispose do?</a:t>
            </a:r>
          </a:p>
          <a:p>
            <a:pPr lvl="1"/>
            <a:r>
              <a:rPr lang="en-US" sz="1200" kern="1200" dirty="0" smtClean="0">
                <a:solidFill>
                  <a:schemeClr val="tx1"/>
                </a:solidFill>
                <a:latin typeface="+mn-lt"/>
                <a:ea typeface="+mn-ea"/>
                <a:cs typeface="+mn-cs"/>
              </a:rPr>
              <a:t>Does it empty the garbage?</a:t>
            </a:r>
          </a:p>
          <a:p>
            <a:pPr lvl="1"/>
            <a:r>
              <a:rPr lang="en-US" sz="1200" kern="1200" dirty="0" smtClean="0">
                <a:solidFill>
                  <a:schemeClr val="tx1"/>
                </a:solidFill>
                <a:latin typeface="+mn-lt"/>
                <a:ea typeface="+mn-ea"/>
                <a:cs typeface="+mn-cs"/>
              </a:rPr>
              <a:t>Does it release memory?</a:t>
            </a:r>
          </a:p>
          <a:p>
            <a:pPr lvl="0"/>
            <a:r>
              <a:rPr lang="en-US" sz="1200" b="1" kern="1200" dirty="0" smtClean="0">
                <a:solidFill>
                  <a:schemeClr val="tx1"/>
                </a:solidFill>
                <a:latin typeface="+mn-lt"/>
                <a:ea typeface="+mn-ea"/>
                <a:cs typeface="+mn-cs"/>
              </a:rPr>
              <a:t>Code example</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Value of Using</a:t>
            </a:r>
          </a:p>
          <a:p>
            <a:pPr lvl="0"/>
            <a:r>
              <a:rPr lang="en-US" sz="1200" kern="1200" dirty="0" smtClean="0">
                <a:solidFill>
                  <a:schemeClr val="tx1"/>
                </a:solidFill>
                <a:latin typeface="+mn-lt"/>
                <a:ea typeface="+mn-ea"/>
                <a:cs typeface="+mn-cs"/>
              </a:rPr>
              <a:t>What is its role in .NET?</a:t>
            </a:r>
          </a:p>
          <a:p>
            <a:pPr lvl="1"/>
            <a:r>
              <a:rPr lang="en-US" sz="1200" kern="1200" dirty="0" smtClean="0">
                <a:solidFill>
                  <a:schemeClr val="tx1"/>
                </a:solidFill>
                <a:latin typeface="+mn-lt"/>
                <a:ea typeface="+mn-ea"/>
                <a:cs typeface="+mn-cs"/>
              </a:rPr>
              <a:t>Set object </a:t>
            </a:r>
            <a:r>
              <a:rPr lang="en-US" sz="1200" i="1" kern="1200" dirty="0" smtClean="0">
                <a:solidFill>
                  <a:schemeClr val="tx1"/>
                </a:solidFill>
                <a:latin typeface="+mn-lt"/>
                <a:ea typeface="+mn-ea"/>
                <a:cs typeface="+mn-cs"/>
              </a:rPr>
              <a:t>disposition</a:t>
            </a:r>
            <a:endParaRPr lang="en-US" sz="12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Unmanaged Resources</a:t>
            </a:r>
          </a:p>
          <a:p>
            <a:pPr lvl="0"/>
            <a:r>
              <a:rPr lang="en-US" sz="1200" kern="1200" dirty="0" smtClean="0">
                <a:solidFill>
                  <a:schemeClr val="tx1"/>
                </a:solidFill>
                <a:latin typeface="+mn-lt"/>
                <a:ea typeface="+mn-ea"/>
                <a:cs typeface="+mn-cs"/>
              </a:rPr>
              <a:t>On its own, doesn’t really do jack</a:t>
            </a:r>
          </a:p>
          <a:p>
            <a:pPr lvl="0"/>
            <a:r>
              <a:rPr lang="en-US" sz="1200" kern="1200" dirty="0" smtClean="0">
                <a:solidFill>
                  <a:schemeClr val="tx1"/>
                </a:solidFill>
                <a:latin typeface="+mn-lt"/>
                <a:ea typeface="+mn-ea"/>
                <a:cs typeface="+mn-cs"/>
              </a:rPr>
              <a:t>Good practice</a:t>
            </a:r>
          </a:p>
          <a:p>
            <a:r>
              <a:rPr lang="en-US" sz="1200" kern="1200" dirty="0" smtClean="0">
                <a:solidFill>
                  <a:schemeClr val="tx1"/>
                </a:solidFill>
                <a:latin typeface="+mn-lt"/>
                <a:ea typeface="+mn-ea"/>
                <a:cs typeface="+mn-cs"/>
              </a:rPr>
              <a:t>Best be </a:t>
            </a:r>
            <a:r>
              <a:rPr lang="en-US" sz="1200" kern="1200" dirty="0" err="1" smtClean="0">
                <a:solidFill>
                  <a:schemeClr val="tx1"/>
                </a:solidFill>
                <a:latin typeface="+mn-lt"/>
                <a:ea typeface="+mn-ea"/>
                <a:cs typeface="+mn-cs"/>
              </a:rPr>
              <a:t>callin</a:t>
            </a:r>
            <a:r>
              <a:rPr lang="en-US" sz="1200" kern="1200" dirty="0" smtClean="0">
                <a:solidFill>
                  <a:schemeClr val="tx1"/>
                </a:solidFill>
                <a:latin typeface="+mn-lt"/>
                <a:ea typeface="+mn-ea"/>
                <a:cs typeface="+mn-cs"/>
              </a:rPr>
              <a:t>’ it</a:t>
            </a:r>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9</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Long lived objects</a:t>
            </a:r>
          </a:p>
          <a:p>
            <a:pPr lvl="0"/>
            <a:r>
              <a:rPr lang="en-US" sz="1200" kern="1200" dirty="0" smtClean="0">
                <a:solidFill>
                  <a:schemeClr val="tx1"/>
                </a:solidFill>
                <a:latin typeface="+mn-lt"/>
                <a:ea typeface="+mn-ea"/>
                <a:cs typeface="+mn-cs"/>
              </a:rPr>
              <a:t>Usually ‘reference rich’</a:t>
            </a:r>
          </a:p>
          <a:p>
            <a:pPr lvl="0"/>
            <a:r>
              <a:rPr lang="en-US" sz="1200" kern="1200" dirty="0" smtClean="0">
                <a:solidFill>
                  <a:schemeClr val="tx1"/>
                </a:solidFill>
                <a:latin typeface="+mn-lt"/>
                <a:ea typeface="+mn-ea"/>
                <a:cs typeface="+mn-cs"/>
              </a:rPr>
              <a:t>Static references</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Objects that collect references</a:t>
            </a:r>
          </a:p>
          <a:p>
            <a:pPr lvl="0"/>
            <a:r>
              <a:rPr lang="en-US" sz="1200" kern="1200" dirty="0" smtClean="0">
                <a:solidFill>
                  <a:schemeClr val="tx1"/>
                </a:solidFill>
                <a:latin typeface="+mn-lt"/>
                <a:ea typeface="+mn-ea"/>
                <a:cs typeface="+mn-cs"/>
              </a:rPr>
              <a:t>Worse, those that collect handlers</a:t>
            </a:r>
          </a:p>
          <a:p>
            <a:pPr lvl="0"/>
            <a:r>
              <a:rPr lang="en-US" sz="1200" kern="1200" dirty="0" smtClean="0">
                <a:solidFill>
                  <a:schemeClr val="tx1"/>
                </a:solidFill>
                <a:latin typeface="+mn-lt"/>
                <a:ea typeface="+mn-ea"/>
                <a:cs typeface="+mn-cs"/>
              </a:rPr>
              <a:t>Very common in modern practice</a:t>
            </a:r>
          </a:p>
          <a:p>
            <a:r>
              <a:rPr lang="en-US" sz="1200" kern="1200" dirty="0" smtClean="0">
                <a:solidFill>
                  <a:schemeClr val="tx1"/>
                </a:solidFill>
                <a:latin typeface="+mn-lt"/>
                <a:ea typeface="+mn-ea"/>
                <a:cs typeface="+mn-cs"/>
              </a:rPr>
              <a:t>Lifers are often Collectors</a:t>
            </a:r>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Objects that collect references</a:t>
            </a:r>
          </a:p>
          <a:p>
            <a:pPr lvl="0"/>
            <a:r>
              <a:rPr lang="en-US" sz="1200" kern="1200" dirty="0" smtClean="0">
                <a:solidFill>
                  <a:schemeClr val="tx1"/>
                </a:solidFill>
                <a:latin typeface="+mn-lt"/>
                <a:ea typeface="+mn-ea"/>
                <a:cs typeface="+mn-cs"/>
              </a:rPr>
              <a:t>Worse, those that collect handlers</a:t>
            </a:r>
          </a:p>
          <a:p>
            <a:pPr lvl="0"/>
            <a:r>
              <a:rPr lang="en-US" sz="1200" kern="1200" dirty="0" smtClean="0">
                <a:solidFill>
                  <a:schemeClr val="tx1"/>
                </a:solidFill>
                <a:latin typeface="+mn-lt"/>
                <a:ea typeface="+mn-ea"/>
                <a:cs typeface="+mn-cs"/>
              </a:rPr>
              <a:t>Very common in modern practice</a:t>
            </a:r>
          </a:p>
          <a:p>
            <a:r>
              <a:rPr lang="en-US" sz="1200" kern="1200" dirty="0" smtClean="0">
                <a:solidFill>
                  <a:schemeClr val="tx1"/>
                </a:solidFill>
                <a:latin typeface="+mn-lt"/>
                <a:ea typeface="+mn-ea"/>
                <a:cs typeface="+mn-cs"/>
              </a:rPr>
              <a:t>Lifers are often Collectors</a:t>
            </a:r>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Objects that collect references</a:t>
            </a:r>
          </a:p>
          <a:p>
            <a:pPr lvl="0"/>
            <a:r>
              <a:rPr lang="en-US" sz="1200" kern="1200" dirty="0" smtClean="0">
                <a:solidFill>
                  <a:schemeClr val="tx1"/>
                </a:solidFill>
                <a:latin typeface="+mn-lt"/>
                <a:ea typeface="+mn-ea"/>
                <a:cs typeface="+mn-cs"/>
              </a:rPr>
              <a:t>Worse, those that collect handlers</a:t>
            </a:r>
          </a:p>
          <a:p>
            <a:pPr lvl="0"/>
            <a:r>
              <a:rPr lang="en-US" sz="1200" kern="1200" dirty="0" smtClean="0">
                <a:solidFill>
                  <a:schemeClr val="tx1"/>
                </a:solidFill>
                <a:latin typeface="+mn-lt"/>
                <a:ea typeface="+mn-ea"/>
                <a:cs typeface="+mn-cs"/>
              </a:rPr>
              <a:t>Very common in modern practice</a:t>
            </a:r>
          </a:p>
          <a:p>
            <a:r>
              <a:rPr lang="en-US" sz="1200" kern="1200" dirty="0" smtClean="0">
                <a:solidFill>
                  <a:schemeClr val="tx1"/>
                </a:solidFill>
                <a:latin typeface="+mn-lt"/>
                <a:ea typeface="+mn-ea"/>
                <a:cs typeface="+mn-cs"/>
              </a:rPr>
              <a:t>Lifers are often Collectors</a:t>
            </a:r>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22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Drunken Delegates</a:t>
            </a:r>
          </a:p>
          <a:p>
            <a:pPr lvl="0"/>
            <a:r>
              <a:rPr lang="en-US" sz="1200" kern="1200" dirty="0" smtClean="0">
                <a:solidFill>
                  <a:schemeClr val="tx1"/>
                </a:solidFill>
                <a:latin typeface="+mn-lt"/>
                <a:ea typeface="+mn-ea"/>
                <a:cs typeface="+mn-cs"/>
              </a:rPr>
              <a:t>Forgotten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Drunken Delegates</a:t>
            </a:r>
          </a:p>
          <a:p>
            <a:pPr lvl="0"/>
            <a:r>
              <a:rPr lang="en-US" sz="1200" kern="1200" dirty="0" smtClean="0">
                <a:solidFill>
                  <a:schemeClr val="tx1"/>
                </a:solidFill>
                <a:latin typeface="+mn-lt"/>
                <a:ea typeface="+mn-ea"/>
                <a:cs typeface="+mn-cs"/>
              </a:rPr>
              <a:t>Forgotten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Drunken Delegates</a:t>
            </a:r>
          </a:p>
          <a:p>
            <a:pPr lvl="0"/>
            <a:r>
              <a:rPr lang="en-US" sz="1200" kern="1200" dirty="0" smtClean="0">
                <a:solidFill>
                  <a:schemeClr val="tx1"/>
                </a:solidFill>
                <a:latin typeface="+mn-lt"/>
                <a:ea typeface="+mn-ea"/>
                <a:cs typeface="+mn-cs"/>
              </a:rPr>
              <a:t>Forgotten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Most common managed memory leak</a:t>
            </a:r>
          </a:p>
          <a:p>
            <a:pPr lvl="0"/>
            <a:r>
              <a:rPr lang="en-US" sz="1200" kern="1200" dirty="0" smtClean="0">
                <a:solidFill>
                  <a:schemeClr val="tx1"/>
                </a:solidFill>
                <a:latin typeface="+mn-lt"/>
                <a:ea typeface="+mn-ea"/>
                <a:cs typeface="+mn-cs"/>
              </a:rPr>
              <a:t>The dreaded ‘Static Event’</a:t>
            </a:r>
          </a:p>
          <a:p>
            <a:pPr lvl="0"/>
            <a:r>
              <a:rPr lang="en-US" sz="1200" kern="1200" dirty="0" smtClean="0">
                <a:solidFill>
                  <a:schemeClr val="tx1"/>
                </a:solidFill>
                <a:latin typeface="+mn-lt"/>
                <a:ea typeface="+mn-ea"/>
                <a:cs typeface="+mn-cs"/>
              </a:rPr>
              <a:t>Favorite of UI guys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Most common managed memory leak</a:t>
            </a:r>
          </a:p>
          <a:p>
            <a:pPr lvl="0"/>
            <a:r>
              <a:rPr lang="en-US" sz="1200" kern="1200" dirty="0" smtClean="0">
                <a:solidFill>
                  <a:schemeClr val="tx1"/>
                </a:solidFill>
                <a:latin typeface="+mn-lt"/>
                <a:ea typeface="+mn-ea"/>
                <a:cs typeface="+mn-cs"/>
              </a:rPr>
              <a:t>The dreaded ‘Static Event’</a:t>
            </a:r>
          </a:p>
          <a:p>
            <a:pPr lvl="0"/>
            <a:r>
              <a:rPr lang="en-US" sz="1200" kern="1200" dirty="0" smtClean="0">
                <a:solidFill>
                  <a:schemeClr val="tx1"/>
                </a:solidFill>
                <a:latin typeface="+mn-lt"/>
                <a:ea typeface="+mn-ea"/>
                <a:cs typeface="+mn-cs"/>
              </a:rPr>
              <a:t>Favorite of UI guys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Most common managed memory leak</a:t>
            </a:r>
          </a:p>
          <a:p>
            <a:pPr lvl="0"/>
            <a:r>
              <a:rPr lang="en-US" sz="1200" kern="1200" dirty="0" smtClean="0">
                <a:solidFill>
                  <a:schemeClr val="tx1"/>
                </a:solidFill>
                <a:latin typeface="+mn-lt"/>
                <a:ea typeface="+mn-ea"/>
                <a:cs typeface="+mn-cs"/>
              </a:rPr>
              <a:t>The dreaded ‘Static Event’</a:t>
            </a:r>
          </a:p>
          <a:p>
            <a:pPr lvl="0"/>
            <a:r>
              <a:rPr lang="en-US" sz="1200" kern="1200" dirty="0" smtClean="0">
                <a:solidFill>
                  <a:schemeClr val="tx1"/>
                </a:solidFill>
                <a:latin typeface="+mn-lt"/>
                <a:ea typeface="+mn-ea"/>
                <a:cs typeface="+mn-cs"/>
              </a:rPr>
              <a:t>Favorite of UI guys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What is a delegate?</a:t>
            </a:r>
          </a:p>
          <a:p>
            <a:pPr lvl="0"/>
            <a:r>
              <a:rPr lang="en-US" sz="1200" kern="1200" dirty="0" smtClean="0">
                <a:solidFill>
                  <a:schemeClr val="tx1"/>
                </a:solidFill>
                <a:latin typeface="+mn-lt"/>
                <a:ea typeface="+mn-ea"/>
                <a:cs typeface="+mn-cs"/>
              </a:rPr>
              <a:t>What is an event?</a:t>
            </a:r>
          </a:p>
          <a:p>
            <a:pPr lvl="0"/>
            <a:r>
              <a:rPr lang="en-US" sz="1200" kern="1200" dirty="0" smtClean="0">
                <a:solidFill>
                  <a:schemeClr val="tx1"/>
                </a:solidFill>
                <a:latin typeface="+mn-lt"/>
                <a:ea typeface="+mn-ea"/>
                <a:cs typeface="+mn-cs"/>
              </a:rPr>
              <a:t>How do they work?</a:t>
            </a:r>
          </a:p>
          <a:p>
            <a:pPr lvl="0"/>
            <a:r>
              <a:rPr lang="en-US" sz="1200" kern="1200" dirty="0" smtClean="0">
                <a:solidFill>
                  <a:schemeClr val="tx1"/>
                </a:solidFill>
                <a:latin typeface="+mn-lt"/>
                <a:ea typeface="+mn-ea"/>
                <a:cs typeface="+mn-cs"/>
              </a:rPr>
              <a:t>There’s a reference in there!</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10</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Notes:</a:t>
            </a:r>
          </a:p>
          <a:p>
            <a:pPr lvl="1"/>
            <a:r>
              <a:rPr lang="en-US" sz="1200" kern="1200" dirty="0" smtClean="0">
                <a:solidFill>
                  <a:schemeClr val="tx1"/>
                </a:solidFill>
                <a:latin typeface="+mn-lt"/>
                <a:ea typeface="+mn-ea"/>
                <a:cs typeface="+mn-cs"/>
              </a:rPr>
              <a:t>Explain example</a:t>
            </a:r>
          </a:p>
          <a:p>
            <a:pPr lvl="2"/>
            <a:r>
              <a:rPr lang="en-US" sz="1200" kern="1200" dirty="0" smtClean="0">
                <a:solidFill>
                  <a:schemeClr val="tx1"/>
                </a:solidFill>
                <a:latin typeface="+mn-lt"/>
                <a:ea typeface="+mn-ea"/>
                <a:cs typeface="+mn-cs"/>
              </a:rPr>
              <a:t>Nothing up my sleeve, almost</a:t>
            </a:r>
          </a:p>
          <a:p>
            <a:pPr lvl="1"/>
            <a:r>
              <a:rPr lang="en-US" sz="1200" kern="1200" dirty="0" smtClean="0">
                <a:solidFill>
                  <a:schemeClr val="tx1"/>
                </a:solidFill>
                <a:latin typeface="+mn-lt"/>
                <a:ea typeface="+mn-ea"/>
                <a:cs typeface="+mn-cs"/>
              </a:rPr>
              <a:t>Show each pattern</a:t>
            </a:r>
          </a:p>
          <a:p>
            <a:pPr lvl="1"/>
            <a:r>
              <a:rPr lang="en-US" sz="1200" kern="1200" dirty="0" smtClean="0">
                <a:solidFill>
                  <a:schemeClr val="tx1"/>
                </a:solidFill>
                <a:latin typeface="+mn-lt"/>
                <a:ea typeface="+mn-ea"/>
                <a:cs typeface="+mn-cs"/>
              </a:rPr>
              <a:t>Note </a:t>
            </a:r>
            <a:r>
              <a:rPr lang="en-US" sz="1200" kern="1200" dirty="0" err="1" smtClean="0">
                <a:solidFill>
                  <a:schemeClr val="tx1"/>
                </a:solidFill>
                <a:latin typeface="+mn-lt"/>
                <a:ea typeface="+mn-ea"/>
                <a:cs typeface="+mn-cs"/>
              </a:rPr>
              <a:t>ToolStripComboBox</a:t>
            </a:r>
            <a:r>
              <a:rPr lang="en-US" sz="1200" kern="1200" dirty="0" smtClean="0">
                <a:solidFill>
                  <a:schemeClr val="tx1"/>
                </a:solidFill>
                <a:latin typeface="+mn-lt"/>
                <a:ea typeface="+mn-ea"/>
                <a:cs typeface="+mn-cs"/>
              </a:rPr>
              <a:t> bug</a:t>
            </a:r>
          </a:p>
          <a:p>
            <a:pPr lvl="1"/>
            <a:r>
              <a:rPr lang="en-US" sz="1200" kern="1200" dirty="0" err="1" smtClean="0">
                <a:solidFill>
                  <a:schemeClr val="tx1"/>
                </a:solidFill>
                <a:latin typeface="+mn-lt"/>
                <a:ea typeface="+mn-ea"/>
                <a:cs typeface="+mn-cs"/>
              </a:rPr>
              <a:t>SelectedIndexChanged</a:t>
            </a:r>
            <a:r>
              <a:rPr lang="en-US" sz="1200" kern="1200" dirty="0" smtClean="0">
                <a:solidFill>
                  <a:schemeClr val="tx1"/>
                </a:solidFill>
                <a:latin typeface="+mn-lt"/>
                <a:ea typeface="+mn-ea"/>
                <a:cs typeface="+mn-cs"/>
              </a:rPr>
              <a:t> event</a:t>
            </a:r>
          </a:p>
          <a:p>
            <a:pPr lvl="1"/>
            <a:r>
              <a:rPr lang="en-US" sz="1200" kern="1200" dirty="0" err="1" smtClean="0">
                <a:solidFill>
                  <a:schemeClr val="tx1"/>
                </a:solidFill>
                <a:latin typeface="+mn-lt"/>
                <a:ea typeface="+mn-ea"/>
                <a:cs typeface="+mn-cs"/>
              </a:rPr>
              <a:t>MemClean</a:t>
            </a:r>
            <a:r>
              <a:rPr lang="en-US" sz="1200" kern="1200" dirty="0" smtClean="0">
                <a:solidFill>
                  <a:schemeClr val="tx1"/>
                </a:solidFill>
                <a:latin typeface="+mn-lt"/>
                <a:ea typeface="+mn-ea"/>
                <a:cs typeface="+mn-cs"/>
              </a:rPr>
              <a: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29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Drunken Delegates</a:t>
            </a:r>
          </a:p>
          <a:p>
            <a:pPr lvl="0"/>
            <a:r>
              <a:rPr lang="en-US" sz="1200" kern="1200" dirty="0" smtClean="0">
                <a:solidFill>
                  <a:schemeClr val="tx1"/>
                </a:solidFill>
                <a:latin typeface="+mn-lt"/>
                <a:ea typeface="+mn-ea"/>
                <a:cs typeface="+mn-cs"/>
              </a:rPr>
              <a:t>Forgotten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Drunken Delegates</a:t>
            </a:r>
          </a:p>
          <a:p>
            <a:pPr lvl="0"/>
            <a:r>
              <a:rPr lang="en-US" sz="1200" kern="1200" dirty="0" smtClean="0">
                <a:solidFill>
                  <a:schemeClr val="tx1"/>
                </a:solidFill>
                <a:latin typeface="+mn-lt"/>
                <a:ea typeface="+mn-ea"/>
                <a:cs typeface="+mn-cs"/>
              </a:rPr>
              <a:t>Forgotten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4164463-5FF4-4CA1-A006-A5356BC45885}"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What is a delegate?</a:t>
            </a:r>
          </a:p>
          <a:p>
            <a:pPr lvl="0"/>
            <a:r>
              <a:rPr lang="en-US" sz="1200" kern="1200" dirty="0" smtClean="0">
                <a:solidFill>
                  <a:schemeClr val="tx1"/>
                </a:solidFill>
                <a:latin typeface="+mn-lt"/>
                <a:ea typeface="+mn-ea"/>
                <a:cs typeface="+mn-cs"/>
              </a:rPr>
              <a:t>What is an event?</a:t>
            </a:r>
          </a:p>
          <a:p>
            <a:pPr lvl="0"/>
            <a:r>
              <a:rPr lang="en-US" sz="1200" kern="1200" dirty="0" smtClean="0">
                <a:solidFill>
                  <a:schemeClr val="tx1"/>
                </a:solidFill>
                <a:latin typeface="+mn-lt"/>
                <a:ea typeface="+mn-ea"/>
                <a:cs typeface="+mn-cs"/>
              </a:rPr>
              <a:t>How do they work?</a:t>
            </a:r>
          </a:p>
          <a:p>
            <a:pPr lvl="0"/>
            <a:r>
              <a:rPr lang="en-US" sz="1200" kern="1200" dirty="0" smtClean="0">
                <a:solidFill>
                  <a:schemeClr val="tx1"/>
                </a:solidFill>
                <a:latin typeface="+mn-lt"/>
                <a:ea typeface="+mn-ea"/>
                <a:cs typeface="+mn-cs"/>
              </a:rPr>
              <a:t>There’s a reference in there!</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Yes it is true, .NET Managed Memory can be leaked</a:t>
            </a:r>
          </a:p>
          <a:p>
            <a:pPr lvl="0"/>
            <a:r>
              <a:rPr lang="en-US" sz="1200" kern="1200" dirty="0" smtClean="0">
                <a:solidFill>
                  <a:schemeClr val="tx1"/>
                </a:solidFill>
                <a:latin typeface="+mn-lt"/>
                <a:ea typeface="+mn-ea"/>
                <a:cs typeface="+mn-cs"/>
              </a:rPr>
              <a:t>Usually those UI guys</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Reference over sharing</a:t>
            </a:r>
          </a:p>
          <a:p>
            <a:pPr lvl="0"/>
            <a:r>
              <a:rPr lang="en-US" sz="1200" kern="1200" dirty="0" smtClean="0">
                <a:solidFill>
                  <a:schemeClr val="tx1"/>
                </a:solidFill>
                <a:latin typeface="+mn-lt"/>
                <a:ea typeface="+mn-ea"/>
                <a:cs typeface="+mn-cs"/>
              </a:rPr>
              <a:t>Incestuous coupling</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Reference over sharing</a:t>
            </a:r>
          </a:p>
          <a:p>
            <a:pPr lvl="0"/>
            <a:r>
              <a:rPr lang="en-US" sz="1200" kern="1200" dirty="0" smtClean="0">
                <a:solidFill>
                  <a:schemeClr val="tx1"/>
                </a:solidFill>
                <a:latin typeface="+mn-lt"/>
                <a:ea typeface="+mn-ea"/>
                <a:cs typeface="+mn-cs"/>
              </a:rPr>
              <a:t>Incestuous coupling</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Reference over sharing</a:t>
            </a:r>
          </a:p>
          <a:p>
            <a:pPr lvl="0"/>
            <a:r>
              <a:rPr lang="en-US" sz="1200" kern="1200" dirty="0" smtClean="0">
                <a:solidFill>
                  <a:schemeClr val="tx1"/>
                </a:solidFill>
                <a:latin typeface="+mn-lt"/>
                <a:ea typeface="+mn-ea"/>
                <a:cs typeface="+mn-cs"/>
              </a:rPr>
              <a:t>Incestuous coupling</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Long lived objects</a:t>
            </a:r>
          </a:p>
          <a:p>
            <a:pPr lvl="0"/>
            <a:r>
              <a:rPr lang="en-US" sz="1200" kern="1200" dirty="0" smtClean="0">
                <a:solidFill>
                  <a:schemeClr val="tx1"/>
                </a:solidFill>
                <a:latin typeface="+mn-lt"/>
                <a:ea typeface="+mn-ea"/>
                <a:cs typeface="+mn-cs"/>
              </a:rPr>
              <a:t>Usually ‘reference rich’</a:t>
            </a:r>
          </a:p>
          <a:p>
            <a:pPr lvl="0"/>
            <a:r>
              <a:rPr lang="en-US" sz="1200" kern="1200" dirty="0" smtClean="0">
                <a:solidFill>
                  <a:schemeClr val="tx1"/>
                </a:solidFill>
                <a:latin typeface="+mn-lt"/>
                <a:ea typeface="+mn-ea"/>
                <a:cs typeface="+mn-cs"/>
              </a:rPr>
              <a:t>Static references</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Long lived objects</a:t>
            </a:r>
          </a:p>
          <a:p>
            <a:pPr lvl="0"/>
            <a:r>
              <a:rPr lang="en-US" sz="1200" kern="1200" dirty="0" smtClean="0">
                <a:solidFill>
                  <a:schemeClr val="tx1"/>
                </a:solidFill>
                <a:latin typeface="+mn-lt"/>
                <a:ea typeface="+mn-ea"/>
                <a:cs typeface="+mn-cs"/>
              </a:rPr>
              <a:t>Usually ‘reference rich’</a:t>
            </a:r>
          </a:p>
          <a:p>
            <a:pPr lvl="0"/>
            <a:r>
              <a:rPr lang="en-US" sz="1200" kern="1200" dirty="0" smtClean="0">
                <a:solidFill>
                  <a:schemeClr val="tx1"/>
                </a:solidFill>
                <a:latin typeface="+mn-lt"/>
                <a:ea typeface="+mn-ea"/>
                <a:cs typeface="+mn-cs"/>
              </a:rPr>
              <a:t>Static references</a:t>
            </a:r>
          </a:p>
          <a:p>
            <a:endParaRPr lang="en-US" dirty="0"/>
          </a:p>
        </p:txBody>
      </p:sp>
      <p:sp>
        <p:nvSpPr>
          <p:cNvPr id="4" name="Slide Number Placeholder 3"/>
          <p:cNvSpPr>
            <a:spLocks noGrp="1"/>
          </p:cNvSpPr>
          <p:nvPr>
            <p:ph type="sldNum" sz="quarter" idx="10"/>
          </p:nvPr>
        </p:nvSpPr>
        <p:spPr/>
        <p:txBody>
          <a:bodyPr/>
          <a:lstStyle/>
          <a:p>
            <a:fld id="{74164463-5FF4-4CA1-A006-A5356BC45885}" type="slidenum">
              <a:rPr lang="en-US" smtClean="0"/>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637BB6B-EE1B-48FB-8575-0D55C373DE88}" type="datetimeFigureOut">
              <a:rPr lang="en-US" smtClean="0"/>
              <a:pPr/>
              <a:t>4/10/2010</a:t>
            </a:fld>
            <a:endParaRPr lang="en-US" dirty="0"/>
          </a:p>
        </p:txBody>
      </p:sp>
      <p:sp>
        <p:nvSpPr>
          <p:cNvPr id="19" name="Footer Placeholder 18"/>
          <p:cNvSpPr>
            <a:spLocks noGrp="1"/>
          </p:cNvSpPr>
          <p:nvPr>
            <p:ph type="ftr" sz="quarter" idx="11"/>
          </p:nvPr>
        </p:nvSpPr>
        <p:spPr/>
        <p:txBody>
          <a:bodyPr/>
          <a:lstStyle/>
          <a:p>
            <a:endParaRPr kumimoji="0" lang="en-US" dirty="0"/>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a:t>‹#›</a:t>
            </a:fld>
            <a:endParaRPr kumimoji="0" lang="en-US" dirty="0"/>
          </a:p>
        </p:txBody>
      </p:sp>
      <p:pic>
        <p:nvPicPr>
          <p:cNvPr id="14" name="Picture 13" descr="Phillydotnet.png"/>
          <p:cNvPicPr>
            <a:picLocks noChangeAspect="1"/>
          </p:cNvPicPr>
          <p:nvPr userDrawn="1"/>
        </p:nvPicPr>
        <p:blipFill>
          <a:blip r:embed="rId2" cstate="print"/>
          <a:stretch>
            <a:fillRect/>
          </a:stretch>
        </p:blipFill>
        <p:spPr>
          <a:xfrm>
            <a:off x="685800" y="990600"/>
            <a:ext cx="2286416" cy="1301988"/>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4/10/2010</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37BB6B-EE1B-48FB-8575-0D55C373DE88}" type="datetimeFigureOut">
              <a:rPr lang="en-US" smtClean="0"/>
              <a:pPr/>
              <a:t>4/10/2010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pic>
        <p:nvPicPr>
          <p:cNvPr id="10" name="Picture 9" descr="Phillydotnet.png"/>
          <p:cNvPicPr>
            <a:picLocks noChangeAspect="1"/>
          </p:cNvPicPr>
          <p:nvPr userDrawn="1"/>
        </p:nvPicPr>
        <p:blipFill>
          <a:blip r:embed="rId2" cstate="print"/>
          <a:stretch>
            <a:fillRect/>
          </a:stretch>
        </p:blipFill>
        <p:spPr>
          <a:xfrm>
            <a:off x="685800" y="990600"/>
            <a:ext cx="2286416" cy="1301988"/>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pPr/>
              <a:t>4/10/2010</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pPr/>
              <a:t>4/10/2010</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7BB6B-EE1B-48FB-8575-0D55C373DE88}" type="datetimeFigureOut">
              <a:rPr lang="en-US" smtClean="0"/>
              <a:pPr/>
              <a:t>4/10/2010</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637BB6B-EE1B-48FB-8575-0D55C373DE88}" type="datetimeFigureOut">
              <a:rPr lang="en-US" smtClean="0"/>
              <a:pPr/>
              <a:t>4/10/2010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637BB6B-EE1B-48FB-8575-0D55C373DE88}" type="datetimeFigureOut">
              <a:rPr lang="en-US" smtClean="0"/>
              <a:pPr/>
              <a:t>4/10/2010</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r>
              <a:rPr lang="en-US" dirty="0" smtClean="0"/>
              <a:t>Code Camp 2010.1</a:t>
            </a:r>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a:t>‹#›</a:t>
            </a:fld>
            <a:endParaRPr kumimoji="0" lang="en-US" sz="1000" dirty="0">
              <a:solidFill>
                <a:schemeClr val="tx2">
                  <a:shade val="50000"/>
                </a:schemeClr>
              </a:solidFill>
            </a:endParaRPr>
          </a:p>
        </p:txBody>
      </p:sp>
      <p:pic>
        <p:nvPicPr>
          <p:cNvPr id="11" name="Picture 10" descr="Phillydotnet.png"/>
          <p:cNvPicPr>
            <a:picLocks noChangeAspect="1"/>
          </p:cNvPicPr>
          <p:nvPr userDrawn="1"/>
        </p:nvPicPr>
        <p:blipFill>
          <a:blip r:embed="rId13" cstate="print"/>
          <a:stretch>
            <a:fillRect/>
          </a:stretch>
        </p:blipFill>
        <p:spPr>
          <a:xfrm>
            <a:off x="6248400" y="6019800"/>
            <a:ext cx="1219616" cy="694504"/>
          </a:xfrm>
          <a:prstGeom prst="rect">
            <a:avLst/>
          </a:prstGeom>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tiff"/><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gif"/><Relationship Id="rId4" Type="http://schemas.openxmlformats.org/officeDocument/2006/relationships/image" Target="../media/image4.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file:///C:\Development\Reference\Code%20Camp%202010.1\SomeLeakyThing\CSharp\SomeLeakyThing.sln%23\SomeLeakyThing.sln%22%23\SomeLeakyThing.sln" TargetMode="External"/><Relationship Id="rId7" Type="http://schemas.openxmlformats.org/officeDocument/2006/relationships/hyperlink" Target="taskmgr.exe"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file:///C:\Development\Reference\Code%20Camp%202010.1\SomeLeakyThing\CSharp\Bin\Release\SomeLeakyThing.exe%23\bin\Debug\SomeLeakyThing.exe" TargetMode="Externa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taskmgr.exe" TargetMode="External"/><Relationship Id="rId7" Type="http://schemas.openxmlformats.org/officeDocument/2006/relationships/hyperlink" Target="file:///C:\Development\Reference\Code%20Camp%202010.1\SomeLeakyThing\CSharp\Bin\Release\SomeLeakyThing.exe%23\bin\Debug\SomeLeakyThing.exe"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file:///C:\Development\Reference\Code%20Camp%202010.1\SomeLeakyThing\CSharp\SomeLeakyThing.sln%23\SomeLeakyThing.sln%22%23\SomeLeakyThing.sln" TargetMode="Externa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22C:/Development/Reference/Code%20Camp%202010.1/Dispose%20Example/DisposeExample.sln%22#\SomeLeakyThing.sl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Philly.net</a:t>
            </a:r>
            <a:br>
              <a:rPr lang="en-US" dirty="0" smtClean="0"/>
            </a:br>
            <a:r>
              <a:rPr lang="en-US" dirty="0" smtClean="0"/>
              <a:t>code camp </a:t>
            </a:r>
            <a:br>
              <a:rPr lang="en-US" dirty="0" smtClean="0"/>
            </a:br>
            <a:r>
              <a:rPr lang="en-US" dirty="0" smtClean="0"/>
              <a:t>2010.1</a:t>
            </a:r>
            <a:endParaRPr lang="en-US" dirty="0"/>
          </a:p>
        </p:txBody>
      </p:sp>
      <p:sp>
        <p:nvSpPr>
          <p:cNvPr id="3" name="Subtitle 2"/>
          <p:cNvSpPr>
            <a:spLocks noGrp="1"/>
          </p:cNvSpPr>
          <p:nvPr>
            <p:ph type="subTitle" idx="1"/>
          </p:nvPr>
        </p:nvSpPr>
        <p:spPr/>
        <p:txBody>
          <a:bodyPr/>
          <a:lstStyle/>
          <a:p>
            <a:r>
              <a:rPr lang="en-US" smtClean="0"/>
              <a:t>April 10, 2010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algn="l"/>
            <a:r>
              <a:rPr lang="en-US" sz="4000" dirty="0" smtClean="0">
                <a:solidFill>
                  <a:schemeClr val="tx2">
                    <a:lumMod val="20000"/>
                    <a:lumOff val="80000"/>
                  </a:schemeClr>
                </a:solidFill>
              </a:rPr>
              <a:t>What is a delegate?</a:t>
            </a:r>
            <a:endParaRPr lang="en-US" sz="4000" dirty="0">
              <a:solidFill>
                <a:schemeClr val="tx2">
                  <a:lumMod val="20000"/>
                  <a:lumOff val="80000"/>
                </a:schemeClr>
              </a:solidFill>
            </a:endParaRPr>
          </a:p>
        </p:txBody>
      </p:sp>
      <p:pic>
        <p:nvPicPr>
          <p:cNvPr id="21508" name="Picture 4" descr="http://candobetter.org/files/delegate-authority.jpg"/>
          <p:cNvPicPr>
            <a:picLocks noChangeAspect="1" noChangeArrowheads="1"/>
          </p:cNvPicPr>
          <p:nvPr/>
        </p:nvPicPr>
        <p:blipFill>
          <a:blip r:embed="rId3"/>
          <a:srcRect/>
          <a:stretch>
            <a:fillRect/>
          </a:stretch>
        </p:blipFill>
        <p:spPr bwMode="auto">
          <a:xfrm>
            <a:off x="1676400" y="2133600"/>
            <a:ext cx="4114800" cy="401002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95337" y="1371600"/>
            <a:ext cx="7467600" cy="609600"/>
          </a:xfrm>
        </p:spPr>
        <p:txBody>
          <a:bodyPr>
            <a:noAutofit/>
          </a:bodyPr>
          <a:lstStyle/>
          <a:p>
            <a:pPr algn="l"/>
            <a:r>
              <a:rPr lang="en-US" sz="4000" dirty="0" smtClean="0">
                <a:solidFill>
                  <a:schemeClr val="tx2">
                    <a:lumMod val="20000"/>
                    <a:lumOff val="80000"/>
                  </a:schemeClr>
                </a:solidFill>
              </a:rPr>
              <a:t>What is a delegate?</a:t>
            </a:r>
            <a:endParaRPr lang="en-US" sz="4000" dirty="0">
              <a:solidFill>
                <a:schemeClr val="tx2">
                  <a:lumMod val="20000"/>
                  <a:lumOff val="80000"/>
                </a:schemeClr>
              </a:solidFill>
            </a:endParaRPr>
          </a:p>
        </p:txBody>
      </p:sp>
      <p:pic>
        <p:nvPicPr>
          <p:cNvPr id="48132" name="Picture 4"/>
          <p:cNvPicPr>
            <a:picLocks noChangeAspect="1" noChangeArrowheads="1"/>
          </p:cNvPicPr>
          <p:nvPr/>
        </p:nvPicPr>
        <p:blipFill>
          <a:blip r:embed="rId3"/>
          <a:srcRect/>
          <a:stretch>
            <a:fillRect/>
          </a:stretch>
        </p:blipFill>
        <p:spPr bwMode="auto">
          <a:xfrm>
            <a:off x="1176337" y="2971800"/>
            <a:ext cx="6977063"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solidFill>
                  <a:schemeClr val="tx2">
                    <a:lumMod val="20000"/>
                    <a:lumOff val="80000"/>
                  </a:schemeClr>
                </a:solidFill>
              </a:rPr>
              <a:t>Recap</a:t>
            </a:r>
            <a:endParaRPr lang="en-US" sz="4000" dirty="0">
              <a:solidFill>
                <a:schemeClr val="tx2">
                  <a:lumMod val="20000"/>
                  <a:lumOff val="80000"/>
                </a:schemeClr>
              </a:solidFill>
            </a:endParaRPr>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solidFill>
                  <a:schemeClr val="tx2">
                    <a:lumMod val="20000"/>
                    <a:lumOff val="80000"/>
                  </a:schemeClr>
                </a:solidFill>
              </a:rPr>
              <a:t>Reference based cleanup</a:t>
            </a:r>
          </a:p>
          <a:p>
            <a:pPr lvl="0"/>
            <a:r>
              <a:rPr lang="en-US" dirty="0" smtClean="0">
                <a:solidFill>
                  <a:schemeClr val="tx2">
                    <a:lumMod val="20000"/>
                    <a:lumOff val="80000"/>
                  </a:schemeClr>
                </a:solidFill>
              </a:rPr>
              <a:t>Dispose doesn’t really do jack, you do</a:t>
            </a:r>
          </a:p>
          <a:p>
            <a:pPr lvl="0"/>
            <a:r>
              <a:rPr lang="en-US" dirty="0" smtClean="0">
                <a:solidFill>
                  <a:schemeClr val="tx2">
                    <a:lumMod val="20000"/>
                    <a:lumOff val="80000"/>
                  </a:schemeClr>
                </a:solidFill>
              </a:rPr>
              <a:t>Delegates &amp; Events hold a reference</a:t>
            </a:r>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Leaky, Leaky</a:t>
            </a:r>
            <a:endParaRPr lang="en-US" sz="4000" dirty="0">
              <a:solidFill>
                <a:schemeClr val="tx2">
                  <a:lumMod val="20000"/>
                  <a:lumOff val="80000"/>
                </a:schemeClr>
              </a:solidFill>
            </a:endParaRPr>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Patterns</a:t>
            </a:r>
          </a:p>
          <a:p>
            <a:pPr lvl="1"/>
            <a:r>
              <a:rPr lang="en-US" dirty="0" smtClean="0"/>
              <a:t>Promiscuous  </a:t>
            </a:r>
            <a:r>
              <a:rPr lang="en-US" dirty="0" err="1" smtClean="0"/>
              <a:t>Referencers</a:t>
            </a:r>
            <a:endParaRPr lang="en-US" dirty="0" smtClean="0"/>
          </a:p>
          <a:p>
            <a:pPr lvl="1"/>
            <a:r>
              <a:rPr lang="en-US" dirty="0" smtClean="0"/>
              <a:t>Lifers</a:t>
            </a:r>
          </a:p>
          <a:p>
            <a:pPr lvl="1"/>
            <a:r>
              <a:rPr lang="en-US" dirty="0" smtClean="0"/>
              <a:t>Collectors</a:t>
            </a:r>
          </a:p>
          <a:p>
            <a:pPr lvl="1"/>
            <a:r>
              <a:rPr lang="en-US" dirty="0" smtClean="0"/>
              <a:t>Lifetime Subscribers</a:t>
            </a:r>
          </a:p>
          <a:p>
            <a:pPr lvl="1"/>
            <a:r>
              <a:rPr lang="en-US" dirty="0" smtClean="0"/>
              <a:t>Static Broadcasters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Promiscuous  </a:t>
            </a:r>
            <a:r>
              <a:rPr lang="en-US" sz="4000" dirty="0" err="1" smtClean="0"/>
              <a:t>Referencers</a:t>
            </a:r>
            <a:endParaRPr lang="en-US" sz="4000" dirty="0"/>
          </a:p>
        </p:txBody>
      </p:sp>
      <p:pic>
        <p:nvPicPr>
          <p:cNvPr id="36866" name="Picture 2" descr="http://www.celticsymbol.net/images/celtic_knot.jpg"/>
          <p:cNvPicPr>
            <a:picLocks noChangeAspect="1" noChangeArrowheads="1"/>
          </p:cNvPicPr>
          <p:nvPr/>
        </p:nvPicPr>
        <p:blipFill>
          <a:blip r:embed="rId3"/>
          <a:srcRect/>
          <a:stretch>
            <a:fillRect/>
          </a:stretch>
        </p:blipFill>
        <p:spPr bwMode="auto">
          <a:xfrm>
            <a:off x="2133600" y="2286000"/>
            <a:ext cx="3086100" cy="31242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Promiscuous  </a:t>
            </a:r>
            <a:r>
              <a:rPr lang="en-US" sz="4000" dirty="0" err="1" smtClean="0"/>
              <a:t>Referencers</a:t>
            </a:r>
            <a:endParaRPr lang="en-US" sz="4000" dirty="0"/>
          </a:p>
        </p:txBody>
      </p:sp>
      <p:sp>
        <p:nvSpPr>
          <p:cNvPr id="7" name="Content Placeholder 2"/>
          <p:cNvSpPr>
            <a:spLocks noGrp="1"/>
          </p:cNvSpPr>
          <p:nvPr>
            <p:ph idx="1"/>
          </p:nvPr>
        </p:nvSpPr>
        <p:spPr>
          <a:xfrm>
            <a:off x="1295400" y="2286000"/>
            <a:ext cx="7848600" cy="3505200"/>
          </a:xfrm>
        </p:spPr>
        <p:txBody>
          <a:bodyPr>
            <a:normAutofit/>
          </a:bodyPr>
          <a:lstStyle/>
          <a:p>
            <a:pPr lvl="0"/>
            <a:r>
              <a:rPr lang="en-US" dirty="0" smtClean="0"/>
              <a:t>Reference over sharing</a:t>
            </a:r>
          </a:p>
          <a:p>
            <a:pPr lvl="0"/>
            <a:r>
              <a:rPr lang="en-US" dirty="0" smtClean="0"/>
              <a:t>Incestuous coupling</a:t>
            </a:r>
          </a:p>
          <a:p>
            <a:pPr lvl="0"/>
            <a:r>
              <a:rPr lang="en-US" dirty="0" smtClean="0"/>
              <a:t>UI Guys, common culprits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Promiscuous  </a:t>
            </a:r>
            <a:r>
              <a:rPr lang="en-US" sz="4000" dirty="0" err="1" smtClean="0"/>
              <a:t>Referencers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Profile</a:t>
            </a:r>
          </a:p>
          <a:p>
            <a:pPr lvl="1">
              <a:buNone/>
            </a:pPr>
            <a:r>
              <a:rPr lang="en-US" dirty="0" smtClean="0"/>
              <a:t>	Volatile			No</a:t>
            </a:r>
          </a:p>
          <a:p>
            <a:pPr lvl="1">
              <a:buNone/>
            </a:pPr>
            <a:r>
              <a:rPr lang="en-US" dirty="0" smtClean="0"/>
              <a:t>	Catastrophic		No</a:t>
            </a:r>
          </a:p>
          <a:p>
            <a:pPr lvl="1">
              <a:buNone/>
            </a:pPr>
            <a:r>
              <a:rPr lang="en-US" dirty="0" smtClean="0"/>
              <a:t>	Dangling		Single</a:t>
            </a:r>
          </a:p>
          <a:p>
            <a:pPr lvl="1">
              <a:buNone/>
            </a:pPr>
            <a:r>
              <a:rPr lang="en-US" dirty="0" smtClean="0"/>
              <a:t>	Footprint		Depends</a:t>
            </a:r>
          </a:p>
          <a:p>
            <a:pPr lvl="1">
              <a:buNone/>
            </a:pPr>
            <a:r>
              <a:rPr lang="en-US" dirty="0" smtClean="0"/>
              <a:t>	GC Friendly		No</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Lifers</a:t>
            </a:r>
            <a:endParaRPr lang="en-US" sz="4000" dirty="0"/>
          </a:p>
        </p:txBody>
      </p:sp>
      <p:pic>
        <p:nvPicPr>
          <p:cNvPr id="55298" name="Picture 2" descr="http://www.stolaf.edu/people/murphye/map%20project/old-man-laughing.jpg"/>
          <p:cNvPicPr>
            <a:picLocks noChangeAspect="1" noChangeArrowheads="1"/>
          </p:cNvPicPr>
          <p:nvPr/>
        </p:nvPicPr>
        <p:blipFill>
          <a:blip r:embed="rId3"/>
          <a:srcRect/>
          <a:stretch>
            <a:fillRect/>
          </a:stretch>
        </p:blipFill>
        <p:spPr bwMode="auto">
          <a:xfrm>
            <a:off x="1371601" y="2209801"/>
            <a:ext cx="5105399" cy="356101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Lifers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Long lived objects</a:t>
            </a:r>
          </a:p>
          <a:p>
            <a:pPr lvl="0"/>
            <a:r>
              <a:rPr lang="en-US" dirty="0" smtClean="0"/>
              <a:t>Usually ‘reference rich’</a:t>
            </a:r>
          </a:p>
          <a:p>
            <a:pPr lvl="0"/>
            <a:r>
              <a:rPr lang="en-US" dirty="0" smtClean="0"/>
              <a:t>Static references</a:t>
            </a:r>
          </a:p>
          <a:p>
            <a:pPr lvl="0"/>
            <a:r>
              <a:rPr lang="en-US" dirty="0" err="1" smtClean="0"/>
              <a:t>MainForm</a:t>
            </a:r>
            <a:endParaRPr lang="en-US" dirty="0" smtClean="0"/>
          </a:p>
          <a:p>
            <a:endParaRPr lang="en-US" dirty="0" smtClean="0"/>
          </a:p>
          <a:p>
            <a:pPr lvl="0"/>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Lifers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Profile</a:t>
            </a:r>
          </a:p>
          <a:p>
            <a:pPr lvl="1">
              <a:buNone/>
            </a:pPr>
            <a:r>
              <a:rPr lang="en-US" dirty="0" smtClean="0"/>
              <a:t>	Volatile			No</a:t>
            </a:r>
          </a:p>
          <a:p>
            <a:pPr lvl="1">
              <a:buNone/>
            </a:pPr>
            <a:r>
              <a:rPr lang="en-US" dirty="0" smtClean="0"/>
              <a:t>	Catastrophic		No</a:t>
            </a:r>
          </a:p>
          <a:p>
            <a:pPr lvl="1">
              <a:buNone/>
            </a:pPr>
            <a:r>
              <a:rPr lang="en-US" dirty="0" smtClean="0"/>
              <a:t>	Dangling		Single</a:t>
            </a:r>
          </a:p>
          <a:p>
            <a:pPr lvl="1">
              <a:buNone/>
            </a:pPr>
            <a:r>
              <a:rPr lang="en-US" dirty="0" smtClean="0"/>
              <a:t>	Footprint		Very Heavy</a:t>
            </a:r>
          </a:p>
          <a:p>
            <a:pPr lvl="1">
              <a:buNone/>
            </a:pPr>
            <a:r>
              <a:rPr lang="en-US" dirty="0" smtClean="0"/>
              <a:t>	GC Friendly		No</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Platinum and Gold Partners</a:t>
            </a:r>
            <a:endParaRPr lang="en-US" dirty="0"/>
          </a:p>
        </p:txBody>
      </p:sp>
      <p:pic>
        <p:nvPicPr>
          <p:cNvPr id="1026" name="Picture 2" descr="C:\Users\bill\Pictures\PDN\2010-1\apprenda.png"/>
          <p:cNvPicPr>
            <a:picLocks noChangeAspect="1" noChangeArrowheads="1"/>
          </p:cNvPicPr>
          <p:nvPr/>
        </p:nvPicPr>
        <p:blipFill>
          <a:blip r:embed="rId2" cstate="print"/>
          <a:srcRect/>
          <a:stretch>
            <a:fillRect/>
          </a:stretch>
        </p:blipFill>
        <p:spPr bwMode="auto">
          <a:xfrm>
            <a:off x="533400" y="3276600"/>
            <a:ext cx="2514600" cy="618855"/>
          </a:xfrm>
          <a:prstGeom prst="rect">
            <a:avLst/>
          </a:prstGeom>
          <a:solidFill>
            <a:schemeClr val="tx1"/>
          </a:solidFill>
        </p:spPr>
      </p:pic>
      <p:pic>
        <p:nvPicPr>
          <p:cNvPr id="1027" name="Picture 3" descr="C:\Users\bill\Pictures\PDN\2010-1\master_logo_cmyk_medium.tif"/>
          <p:cNvPicPr>
            <a:picLocks noChangeAspect="1" noChangeArrowheads="1"/>
          </p:cNvPicPr>
          <p:nvPr/>
        </p:nvPicPr>
        <p:blipFill>
          <a:blip r:embed="rId3" cstate="print"/>
          <a:srcRect/>
          <a:stretch>
            <a:fillRect/>
          </a:stretch>
        </p:blipFill>
        <p:spPr bwMode="auto">
          <a:xfrm>
            <a:off x="3505200" y="4191000"/>
            <a:ext cx="2436812" cy="464104"/>
          </a:xfrm>
          <a:prstGeom prst="rect">
            <a:avLst/>
          </a:prstGeom>
          <a:noFill/>
        </p:spPr>
      </p:pic>
      <p:pic>
        <p:nvPicPr>
          <p:cNvPr id="1028" name="Picture 4" descr="C:\Users\bill\Pictures\PDN\2010-1\Modis.jpg"/>
          <p:cNvPicPr>
            <a:picLocks noChangeAspect="1" noChangeArrowheads="1"/>
          </p:cNvPicPr>
          <p:nvPr/>
        </p:nvPicPr>
        <p:blipFill>
          <a:blip r:embed="rId4" cstate="print"/>
          <a:srcRect/>
          <a:stretch>
            <a:fillRect/>
          </a:stretch>
        </p:blipFill>
        <p:spPr bwMode="auto">
          <a:xfrm>
            <a:off x="3429000" y="3429000"/>
            <a:ext cx="2170112" cy="408172"/>
          </a:xfrm>
          <a:prstGeom prst="rect">
            <a:avLst/>
          </a:prstGeom>
          <a:noFill/>
        </p:spPr>
      </p:pic>
      <p:pic>
        <p:nvPicPr>
          <p:cNvPr id="1029" name="Picture 5" descr="C:\Users\bill\Pictures\PDN\2010-1\Relevante.JPG"/>
          <p:cNvPicPr>
            <a:picLocks noChangeAspect="1" noChangeArrowheads="1"/>
          </p:cNvPicPr>
          <p:nvPr/>
        </p:nvPicPr>
        <p:blipFill>
          <a:blip r:embed="rId5" cstate="print"/>
          <a:srcRect/>
          <a:stretch>
            <a:fillRect/>
          </a:stretch>
        </p:blipFill>
        <p:spPr bwMode="auto">
          <a:xfrm>
            <a:off x="3962400" y="5029200"/>
            <a:ext cx="1828800" cy="822960"/>
          </a:xfrm>
          <a:prstGeom prst="rect">
            <a:avLst/>
          </a:prstGeom>
          <a:noFill/>
        </p:spPr>
      </p:pic>
      <p:pic>
        <p:nvPicPr>
          <p:cNvPr id="1030" name="Picture 6" descr="C:\Users\bill\Pictures\PDN\2010-1\rtts.jpg"/>
          <p:cNvPicPr>
            <a:picLocks noChangeAspect="1" noChangeArrowheads="1"/>
          </p:cNvPicPr>
          <p:nvPr/>
        </p:nvPicPr>
        <p:blipFill>
          <a:blip r:embed="rId6" cstate="print"/>
          <a:srcRect/>
          <a:stretch>
            <a:fillRect/>
          </a:stretch>
        </p:blipFill>
        <p:spPr bwMode="auto">
          <a:xfrm>
            <a:off x="533400" y="5029200"/>
            <a:ext cx="1550788" cy="939564"/>
          </a:xfrm>
          <a:prstGeom prst="rect">
            <a:avLst/>
          </a:prstGeom>
          <a:noFill/>
        </p:spPr>
      </p:pic>
      <p:pic>
        <p:nvPicPr>
          <p:cNvPr id="1079" name="Picture 55" descr="C:\Users\bill\Pictures\PDN\2010-1\devexpress.png"/>
          <p:cNvPicPr>
            <a:picLocks noChangeAspect="1" noChangeArrowheads="1"/>
          </p:cNvPicPr>
          <p:nvPr/>
        </p:nvPicPr>
        <p:blipFill>
          <a:blip r:embed="rId7" cstate="print"/>
          <a:srcRect/>
          <a:stretch>
            <a:fillRect/>
          </a:stretch>
        </p:blipFill>
        <p:spPr bwMode="auto">
          <a:xfrm>
            <a:off x="381000" y="4114800"/>
            <a:ext cx="2757238" cy="635000"/>
          </a:xfrm>
          <a:prstGeom prst="rect">
            <a:avLst/>
          </a:prstGeom>
          <a:noFill/>
        </p:spPr>
      </p:pic>
      <p:pic>
        <p:nvPicPr>
          <p:cNvPr id="1080" name="Picture 56" descr="C:\Users\bill\Pictures\PDN\2010-1\Hosting.png"/>
          <p:cNvPicPr>
            <a:picLocks noChangeAspect="1" noChangeArrowheads="1"/>
          </p:cNvPicPr>
          <p:nvPr/>
        </p:nvPicPr>
        <p:blipFill>
          <a:blip r:embed="rId8" cstate="print"/>
          <a:srcRect/>
          <a:stretch>
            <a:fillRect/>
          </a:stretch>
        </p:blipFill>
        <p:spPr bwMode="auto">
          <a:xfrm>
            <a:off x="6019800" y="3352800"/>
            <a:ext cx="2266950" cy="533400"/>
          </a:xfrm>
          <a:prstGeom prst="rect">
            <a:avLst/>
          </a:prstGeom>
          <a:noFill/>
        </p:spPr>
      </p:pic>
      <p:pic>
        <p:nvPicPr>
          <p:cNvPr id="1081" name="Picture 57" descr="C:\Users\bill\Pictures\PDN\2010-1\microsoft.png"/>
          <p:cNvPicPr>
            <a:picLocks noChangeAspect="1" noChangeArrowheads="1"/>
          </p:cNvPicPr>
          <p:nvPr/>
        </p:nvPicPr>
        <p:blipFill>
          <a:blip r:embed="rId9" cstate="print"/>
          <a:srcRect/>
          <a:stretch>
            <a:fillRect/>
          </a:stretch>
        </p:blipFill>
        <p:spPr bwMode="auto">
          <a:xfrm>
            <a:off x="533399" y="1752600"/>
            <a:ext cx="3687097" cy="762000"/>
          </a:xfrm>
          <a:prstGeom prst="rect">
            <a:avLst/>
          </a:prstGeom>
          <a:noFill/>
        </p:spPr>
      </p:pic>
      <p:pic>
        <p:nvPicPr>
          <p:cNvPr id="1082" name="Picture 58" descr="C:\Users\bill\Pictures\PDN\2010-1\teksystems.gif"/>
          <p:cNvPicPr>
            <a:picLocks noChangeAspect="1" noChangeArrowheads="1"/>
          </p:cNvPicPr>
          <p:nvPr/>
        </p:nvPicPr>
        <p:blipFill>
          <a:blip r:embed="rId10" cstate="print"/>
          <a:srcRect/>
          <a:stretch>
            <a:fillRect/>
          </a:stretch>
        </p:blipFill>
        <p:spPr bwMode="auto">
          <a:xfrm>
            <a:off x="2286000" y="5029200"/>
            <a:ext cx="1414146" cy="809626"/>
          </a:xfrm>
          <a:prstGeom prst="rect">
            <a:avLst/>
          </a:prstGeom>
          <a:noFill/>
        </p:spPr>
      </p:pic>
      <p:pic>
        <p:nvPicPr>
          <p:cNvPr id="1083" name="Picture 59" descr="C:\Users\bill\Pictures\PDN\2010-1\Turnberry.jpg"/>
          <p:cNvPicPr>
            <a:picLocks noChangeAspect="1" noChangeArrowheads="1"/>
          </p:cNvPicPr>
          <p:nvPr/>
        </p:nvPicPr>
        <p:blipFill>
          <a:blip r:embed="rId11" cstate="print"/>
          <a:srcRect/>
          <a:stretch>
            <a:fillRect/>
          </a:stretch>
        </p:blipFill>
        <p:spPr bwMode="auto">
          <a:xfrm>
            <a:off x="6172200" y="4114800"/>
            <a:ext cx="1236244" cy="1323974"/>
          </a:xfrm>
          <a:prstGeom prst="rect">
            <a:avLst/>
          </a:prstGeom>
          <a:noFill/>
        </p:spPr>
      </p:pic>
      <p:pic>
        <p:nvPicPr>
          <p:cNvPr id="1084" name="Picture 60" descr="C:\Users\bill\Pictures\PDN\2010-1\devry.png"/>
          <p:cNvPicPr>
            <a:picLocks noChangeAspect="1" noChangeArrowheads="1"/>
          </p:cNvPicPr>
          <p:nvPr/>
        </p:nvPicPr>
        <p:blipFill>
          <a:blip r:embed="rId12" cstate="print"/>
          <a:srcRect/>
          <a:stretch>
            <a:fillRect/>
          </a:stretch>
        </p:blipFill>
        <p:spPr bwMode="auto">
          <a:xfrm>
            <a:off x="4876800" y="1524000"/>
            <a:ext cx="2438400" cy="1332992"/>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Collectors</a:t>
            </a:r>
            <a:endParaRPr lang="en-US" sz="4000" dirty="0"/>
          </a:p>
        </p:txBody>
      </p:sp>
      <p:pic>
        <p:nvPicPr>
          <p:cNvPr id="12290" name="Picture 2" descr="http://www.chanceprojects.com/sites/www.chanceprojects.com/files/images/2collectors.jpg"/>
          <p:cNvPicPr>
            <a:picLocks noChangeAspect="1" noChangeArrowheads="1"/>
          </p:cNvPicPr>
          <p:nvPr/>
        </p:nvPicPr>
        <p:blipFill>
          <a:blip r:embed="rId3"/>
          <a:srcRect/>
          <a:stretch>
            <a:fillRect/>
          </a:stretch>
        </p:blipFill>
        <p:spPr bwMode="auto">
          <a:xfrm>
            <a:off x="1905000" y="2057401"/>
            <a:ext cx="3733800" cy="401383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Collectors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Objects that collect references</a:t>
            </a:r>
          </a:p>
          <a:p>
            <a:pPr lvl="0"/>
            <a:r>
              <a:rPr lang="en-US" dirty="0" smtClean="0"/>
              <a:t>Worse, those that collect handlers</a:t>
            </a:r>
          </a:p>
          <a:p>
            <a:pPr lvl="0"/>
            <a:r>
              <a:rPr lang="en-US" dirty="0" smtClean="0"/>
              <a:t>Very common in modern practice</a:t>
            </a:r>
          </a:p>
          <a:p>
            <a:r>
              <a:rPr lang="en-US" dirty="0" smtClean="0"/>
              <a:t>Lifers are often Collectors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Collectors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Profile</a:t>
            </a:r>
          </a:p>
          <a:p>
            <a:pPr lvl="1">
              <a:buNone/>
            </a:pPr>
            <a:r>
              <a:rPr lang="en-US" dirty="0" smtClean="0"/>
              <a:t>	Volatile			Yes</a:t>
            </a:r>
          </a:p>
          <a:p>
            <a:pPr lvl="1">
              <a:buNone/>
            </a:pPr>
            <a:r>
              <a:rPr lang="en-US" dirty="0" smtClean="0"/>
              <a:t>	Catastrophic		Depends</a:t>
            </a:r>
          </a:p>
          <a:p>
            <a:pPr lvl="1">
              <a:buNone/>
            </a:pPr>
            <a:r>
              <a:rPr lang="en-US" dirty="0" smtClean="0"/>
              <a:t>	Dangling		Multiple</a:t>
            </a:r>
          </a:p>
          <a:p>
            <a:pPr lvl="1">
              <a:buNone/>
            </a:pPr>
            <a:r>
              <a:rPr lang="en-US" dirty="0" smtClean="0"/>
              <a:t>	Footprint		Very Heavy</a:t>
            </a:r>
          </a:p>
          <a:p>
            <a:pPr lvl="1">
              <a:buNone/>
            </a:pPr>
            <a:r>
              <a:rPr lang="en-US" dirty="0" smtClean="0"/>
              <a:t>	GC Friendly		No</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images3.wikia.nocookie.net/__cb20100116042810/mobsters2/images/9/96/Drunkpolitician.gif"/>
          <p:cNvPicPr>
            <a:picLocks noChangeAspect="1" noChangeArrowheads="1"/>
          </p:cNvPicPr>
          <p:nvPr/>
        </p:nvPicPr>
        <p:blipFill>
          <a:blip r:embed="rId3"/>
          <a:srcRect/>
          <a:stretch>
            <a:fillRect/>
          </a:stretch>
        </p:blipFill>
        <p:spPr bwMode="auto">
          <a:xfrm>
            <a:off x="2057400" y="2362200"/>
            <a:ext cx="2667000" cy="3759201"/>
          </a:xfrm>
          <a:prstGeom prst="rect">
            <a:avLst/>
          </a:prstGeom>
          <a:noFill/>
        </p:spPr>
      </p:pic>
      <p:sp>
        <p:nvSpPr>
          <p:cNvPr id="9" name="Title 1"/>
          <p:cNvSpPr>
            <a:spLocks noGrp="1"/>
          </p:cNvSpPr>
          <p:nvPr>
            <p:ph type="title"/>
          </p:nvPr>
        </p:nvSpPr>
        <p:spPr>
          <a:xfrm>
            <a:off x="838200" y="1371600"/>
            <a:ext cx="7467600" cy="609600"/>
          </a:xfrm>
        </p:spPr>
        <p:txBody>
          <a:bodyPr>
            <a:noAutofit/>
          </a:bodyPr>
          <a:lstStyle/>
          <a:p>
            <a:pPr lvl="0" algn="l"/>
            <a:r>
              <a:rPr lang="en-US" sz="4000" dirty="0" smtClean="0"/>
              <a:t>Lifetime Subscribers</a:t>
            </a:r>
            <a:endParaRPr lang="en-US" sz="4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Lifetime Subscribers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Drunken Delegates</a:t>
            </a:r>
          </a:p>
          <a:p>
            <a:pPr lvl="0"/>
            <a:r>
              <a:rPr lang="en-US" dirty="0" smtClean="0"/>
              <a:t>Forgotten </a:t>
            </a:r>
            <a:r>
              <a:rPr lang="en-US" dirty="0" smtClean="0">
                <a:latin typeface="Courier New" pitchFamily="49" charset="0"/>
                <a:cs typeface="Courier New" pitchFamily="49" charset="0"/>
              </a:rPr>
              <a:t>-=</a:t>
            </a:r>
          </a:p>
          <a:p>
            <a:pPr lvl="0"/>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Lifetime Subscribers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Profile</a:t>
            </a:r>
          </a:p>
          <a:p>
            <a:pPr lvl="1">
              <a:buNone/>
            </a:pPr>
            <a:r>
              <a:rPr lang="en-US" dirty="0" smtClean="0"/>
              <a:t>	Volatile			Yes</a:t>
            </a:r>
          </a:p>
          <a:p>
            <a:pPr lvl="1">
              <a:buNone/>
            </a:pPr>
            <a:r>
              <a:rPr lang="en-US" dirty="0" smtClean="0"/>
              <a:t>	Catastrophic		Depends</a:t>
            </a:r>
          </a:p>
          <a:p>
            <a:pPr lvl="1">
              <a:buNone/>
            </a:pPr>
            <a:r>
              <a:rPr lang="en-US" dirty="0" smtClean="0"/>
              <a:t>	Dangling		Multiple</a:t>
            </a:r>
          </a:p>
          <a:p>
            <a:pPr lvl="1">
              <a:buNone/>
            </a:pPr>
            <a:r>
              <a:rPr lang="en-US" dirty="0" smtClean="0"/>
              <a:t>	Footprint		Depends</a:t>
            </a:r>
          </a:p>
          <a:p>
            <a:pPr lvl="1">
              <a:buNone/>
            </a:pPr>
            <a:r>
              <a:rPr lang="en-US" dirty="0" smtClean="0"/>
              <a:t>	GC Friendly		No</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143000"/>
            <a:ext cx="7467600" cy="609600"/>
          </a:xfrm>
        </p:spPr>
        <p:txBody>
          <a:bodyPr>
            <a:noAutofit/>
          </a:bodyPr>
          <a:lstStyle/>
          <a:p>
            <a:pPr lvl="0" algn="l"/>
            <a:r>
              <a:rPr lang="en-US" sz="4000" dirty="0" smtClean="0"/>
              <a:t>Static Broadcasters</a:t>
            </a:r>
            <a:endParaRPr lang="en-US" sz="4000" dirty="0"/>
          </a:p>
        </p:txBody>
      </p:sp>
      <p:pic>
        <p:nvPicPr>
          <p:cNvPr id="8194" name="Picture 2" descr="http://wwwc.mentalfloss.com/blogs/wp-content/uploads/2009/07/stern.jpg"/>
          <p:cNvPicPr>
            <a:picLocks noChangeAspect="1" noChangeArrowheads="1"/>
          </p:cNvPicPr>
          <p:nvPr/>
        </p:nvPicPr>
        <p:blipFill>
          <a:blip r:embed="rId3"/>
          <a:srcRect/>
          <a:stretch>
            <a:fillRect/>
          </a:stretch>
        </p:blipFill>
        <p:spPr bwMode="auto">
          <a:xfrm>
            <a:off x="1905000" y="1828800"/>
            <a:ext cx="3657600" cy="4291584"/>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Static Broadcasters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Most common managed memory leak</a:t>
            </a:r>
          </a:p>
          <a:p>
            <a:pPr lvl="0"/>
            <a:r>
              <a:rPr lang="en-US" dirty="0" smtClean="0"/>
              <a:t>The dreaded ‘Static Event’</a:t>
            </a:r>
          </a:p>
          <a:p>
            <a:pPr lvl="0"/>
            <a:r>
              <a:rPr lang="en-US" dirty="0" smtClean="0"/>
              <a:t>Favorite of UI guys</a:t>
            </a:r>
          </a:p>
          <a:p>
            <a:pPr lvl="0"/>
            <a:r>
              <a:rPr lang="en-US" dirty="0" smtClean="0"/>
              <a:t>3</a:t>
            </a:r>
            <a:r>
              <a:rPr lang="en-US" baseline="30000" dirty="0" smtClean="0"/>
              <a:t>rd</a:t>
            </a:r>
            <a:r>
              <a:rPr lang="en-US" dirty="0" smtClean="0"/>
              <a:t> Party UI Suites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Static Broadcasters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Profile</a:t>
            </a:r>
          </a:p>
          <a:p>
            <a:pPr lvl="1">
              <a:buNone/>
            </a:pPr>
            <a:r>
              <a:rPr lang="en-US" dirty="0" smtClean="0"/>
              <a:t>	Volatile			Yes</a:t>
            </a:r>
          </a:p>
          <a:p>
            <a:pPr lvl="1">
              <a:buNone/>
            </a:pPr>
            <a:r>
              <a:rPr lang="en-US" dirty="0" smtClean="0"/>
              <a:t>	Catastrophic		Yes</a:t>
            </a:r>
          </a:p>
          <a:p>
            <a:pPr lvl="1">
              <a:buNone/>
            </a:pPr>
            <a:r>
              <a:rPr lang="en-US" dirty="0" smtClean="0"/>
              <a:t>	Dangling		Hoard of Locust</a:t>
            </a:r>
          </a:p>
          <a:p>
            <a:pPr lvl="1">
              <a:buNone/>
            </a:pPr>
            <a:r>
              <a:rPr lang="en-US" dirty="0" smtClean="0"/>
              <a:t>	Footprint		Enormous</a:t>
            </a:r>
          </a:p>
          <a:p>
            <a:pPr lvl="1">
              <a:buNone/>
            </a:pPr>
            <a:r>
              <a:rPr lang="en-US" dirty="0" smtClean="0"/>
              <a:t>	GC Friendly		No</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err="1" smtClean="0"/>
              <a:t>SomeLeakyThing</a:t>
            </a:r>
            <a:endParaRPr lang="en-US" sz="4000" dirty="0"/>
          </a:p>
        </p:txBody>
      </p:sp>
      <p:pic>
        <p:nvPicPr>
          <p:cNvPr id="7" name="Picture 6" descr="setup.ico">
            <a:hlinkClick r:id="rId3" action="ppaction://program"/>
          </p:cNvPr>
          <p:cNvPicPr>
            <a:picLocks noChangeAspect="1"/>
          </p:cNvPicPr>
          <p:nvPr/>
        </p:nvPicPr>
        <p:blipFill>
          <a:blip r:embed="rId4"/>
          <a:stretch>
            <a:fillRect/>
          </a:stretch>
        </p:blipFill>
        <p:spPr>
          <a:xfrm>
            <a:off x="1600200" y="2895600"/>
            <a:ext cx="1219200" cy="1219200"/>
          </a:xfrm>
          <a:prstGeom prst="rect">
            <a:avLst/>
          </a:prstGeom>
        </p:spPr>
      </p:pic>
      <p:pic>
        <p:nvPicPr>
          <p:cNvPr id="6" name="Picture 5" descr="Win32Wiz.ico">
            <a:hlinkClick r:id="rId5" action="ppaction://program"/>
          </p:cNvPr>
          <p:cNvPicPr>
            <a:picLocks noChangeAspect="1"/>
          </p:cNvPicPr>
          <p:nvPr/>
        </p:nvPicPr>
        <p:blipFill>
          <a:blip r:embed="rId6"/>
          <a:stretch>
            <a:fillRect/>
          </a:stretch>
        </p:blipFill>
        <p:spPr>
          <a:xfrm>
            <a:off x="3352800" y="2971800"/>
            <a:ext cx="1143000" cy="1143000"/>
          </a:xfrm>
          <a:prstGeom prst="rect">
            <a:avLst/>
          </a:prstGeom>
        </p:spPr>
      </p:pic>
      <p:pic>
        <p:nvPicPr>
          <p:cNvPr id="6147" name="Picture 3">
            <a:hlinkClick r:id="rId7" action="ppaction://program"/>
          </p:cNvPr>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876800" y="3048000"/>
            <a:ext cx="1202871"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ctrTitle"/>
          </p:nvPr>
        </p:nvSpPr>
        <p:spPr>
          <a:xfrm>
            <a:off x="0" y="3048000"/>
            <a:ext cx="7696200" cy="1524000"/>
          </a:xfrm>
        </p:spPr>
        <p:txBody>
          <a:bodyPr>
            <a:normAutofit/>
          </a:bodyPr>
          <a:lstStyle/>
          <a:p>
            <a:r>
              <a:rPr lang="en-US" sz="3200" b="1" dirty="0" smtClean="0">
                <a:solidFill>
                  <a:schemeClr val="tx2">
                    <a:lumMod val="20000"/>
                    <a:lumOff val="80000"/>
                  </a:schemeClr>
                </a:solidFill>
                <a:latin typeface="+mn-lt"/>
              </a:rPr>
              <a:t>.NET Managed Memory Leaks: </a:t>
            </a:r>
            <a:br>
              <a:rPr lang="en-US" sz="3200" b="1" dirty="0" smtClean="0">
                <a:solidFill>
                  <a:schemeClr val="tx2">
                    <a:lumMod val="20000"/>
                    <a:lumOff val="80000"/>
                  </a:schemeClr>
                </a:solidFill>
                <a:latin typeface="+mn-lt"/>
              </a:rPr>
            </a:br>
            <a:r>
              <a:rPr lang="en-US" sz="3200" b="1" dirty="0" smtClean="0">
                <a:solidFill>
                  <a:schemeClr val="tx2">
                    <a:lumMod val="20000"/>
                    <a:lumOff val="80000"/>
                  </a:schemeClr>
                </a:solidFill>
                <a:latin typeface="+mn-lt"/>
              </a:rPr>
              <a:t>The Truth…</a:t>
            </a:r>
            <a:endParaRPr lang="en-US" sz="3200" b="1" dirty="0">
              <a:solidFill>
                <a:schemeClr val="tx2">
                  <a:lumMod val="20000"/>
                  <a:lumOff val="80000"/>
                </a:schemeClr>
              </a:solidFill>
              <a:latin typeface="+mn-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Damn the Leaks!</a:t>
            </a:r>
            <a:endParaRPr lang="en-US" sz="4000" dirty="0"/>
          </a:p>
        </p:txBody>
      </p:sp>
      <p:pic>
        <p:nvPicPr>
          <p:cNvPr id="4100" name="Picture 4" descr="plug the dyke cartoons, plug the dyke cartoon, plug the dyke picture, plug the dyke pictures, plug the dyke image, plug the dyke images, plug the dyke illustration, plug the dyke illustrations "/>
          <p:cNvPicPr>
            <a:picLocks noChangeAspect="1" noChangeArrowheads="1"/>
          </p:cNvPicPr>
          <p:nvPr/>
        </p:nvPicPr>
        <p:blipFill>
          <a:blip r:embed="rId3"/>
          <a:srcRect/>
          <a:stretch>
            <a:fillRect/>
          </a:stretch>
        </p:blipFill>
        <p:spPr bwMode="auto">
          <a:xfrm>
            <a:off x="2438400" y="2209800"/>
            <a:ext cx="3352800" cy="382085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Damn the Leaks!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sz="3200" dirty="0" smtClean="0"/>
              <a:t>No prescribed guidance</a:t>
            </a:r>
          </a:p>
          <a:p>
            <a:pPr lvl="0"/>
            <a:r>
              <a:rPr lang="en-US" sz="3200" dirty="0" smtClean="0"/>
              <a:t>Two primary Goals:</a:t>
            </a:r>
          </a:p>
          <a:p>
            <a:pPr lvl="1"/>
            <a:r>
              <a:rPr lang="en-US" sz="2800" dirty="0" smtClean="0"/>
              <a:t>Reduce object lifetimes</a:t>
            </a:r>
          </a:p>
          <a:p>
            <a:pPr lvl="1"/>
            <a:r>
              <a:rPr lang="en-US" sz="2800" dirty="0" smtClean="0"/>
              <a:t>Prevent Dangling References</a:t>
            </a:r>
            <a:endParaRPr lang="en-US"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Damn the Leaks!</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pPr lvl="0"/>
            <a:r>
              <a:rPr lang="en-US" dirty="0" smtClean="0"/>
              <a:t>Awareness</a:t>
            </a:r>
          </a:p>
          <a:p>
            <a:pPr lvl="0"/>
            <a:r>
              <a:rPr lang="en-US" dirty="0" smtClean="0"/>
              <a:t>Diligence</a:t>
            </a:r>
          </a:p>
          <a:p>
            <a:pPr lvl="0"/>
            <a:r>
              <a:rPr lang="en-US" dirty="0" smtClean="0"/>
              <a:t>Always call Dispose!</a:t>
            </a:r>
          </a:p>
          <a:p>
            <a:pPr lvl="0"/>
            <a:r>
              <a:rPr lang="en-US" dirty="0" smtClean="0"/>
              <a:t>Prefer </a:t>
            </a:r>
            <a:r>
              <a:rPr lang="en-US" dirty="0" smtClean="0">
                <a:latin typeface="Courier New" pitchFamily="49" charset="0"/>
                <a:cs typeface="Courier New" pitchFamily="49" charset="0"/>
              </a:rPr>
              <a:t>Using { }</a:t>
            </a:r>
          </a:p>
          <a:p>
            <a:pPr lvl="0"/>
            <a:r>
              <a:rPr lang="en-US" dirty="0" smtClean="0"/>
              <a:t>Beware of ‘Static Cling’</a:t>
            </a:r>
          </a:p>
          <a:p>
            <a:pPr lvl="0"/>
            <a:r>
              <a:rPr lang="en-US" dirty="0" smtClean="0">
                <a:latin typeface="Courier New" pitchFamily="49" charset="0"/>
                <a:cs typeface="Courier New" pitchFamily="49" charset="0"/>
              </a:rPr>
              <a:t>-=, -=, -=</a:t>
            </a:r>
            <a:r>
              <a:rPr lang="en-US" dirty="0" smtClean="0"/>
              <a:t>!</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err="1" smtClean="0"/>
              <a:t>MemClean</a:t>
            </a:r>
            <a:r>
              <a:rPr lang="en-US" sz="4000" dirty="0" smtClean="0"/>
              <a:t>!</a:t>
            </a:r>
            <a:endParaRPr lang="en-US" sz="4000" dirty="0"/>
          </a:p>
        </p:txBody>
      </p:sp>
      <p:sp>
        <p:nvSpPr>
          <p:cNvPr id="5" name="Content Placeholder 2"/>
          <p:cNvSpPr>
            <a:spLocks noGrp="1"/>
          </p:cNvSpPr>
          <p:nvPr>
            <p:ph idx="1"/>
          </p:nvPr>
        </p:nvSpPr>
        <p:spPr>
          <a:xfrm>
            <a:off x="1295400" y="2286000"/>
            <a:ext cx="7848600" cy="3505200"/>
          </a:xfrm>
        </p:spPr>
        <p:txBody>
          <a:bodyPr>
            <a:normAutofit/>
          </a:bodyPr>
          <a:lstStyle/>
          <a:p>
            <a:r>
              <a:rPr lang="en-US" dirty="0" smtClean="0"/>
              <a:t>.NET Managed Memory Cleaning Agents</a:t>
            </a:r>
          </a:p>
          <a:p>
            <a:pPr lvl="0"/>
            <a:r>
              <a:rPr lang="en-US" dirty="0" smtClean="0"/>
              <a:t>Labor of Love</a:t>
            </a:r>
          </a:p>
          <a:p>
            <a:pPr lvl="0"/>
            <a:r>
              <a:rPr lang="en-US" dirty="0" smtClean="0"/>
              <a:t>Help in the 11</a:t>
            </a:r>
            <a:r>
              <a:rPr lang="en-US" baseline="30000" dirty="0" smtClean="0"/>
              <a:t>th</a:t>
            </a:r>
            <a:r>
              <a:rPr lang="en-US" dirty="0" smtClean="0"/>
              <a:t> hour</a:t>
            </a:r>
          </a:p>
          <a:p>
            <a:pPr lvl="0"/>
            <a:r>
              <a:rPr lang="en-US" dirty="0" smtClean="0"/>
              <a:t>3rd Party Leaks</a:t>
            </a:r>
          </a:p>
          <a:p>
            <a:pPr lvl="0"/>
            <a:r>
              <a:rPr lang="en-US" dirty="0" err="1" smtClean="0"/>
              <a:t>CodePlex</a:t>
            </a:r>
            <a:r>
              <a:rPr lang="en-US" dirty="0" smtClean="0"/>
              <a:t> Project</a:t>
            </a:r>
          </a:p>
        </p:txBody>
      </p:sp>
      <p:pic>
        <p:nvPicPr>
          <p:cNvPr id="8" name="Picture 3">
            <a:hlinkClick r:id="rId3" action="ppaction://program"/>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038600" y="5257800"/>
            <a:ext cx="1202871" cy="990600"/>
          </a:xfrm>
          <a:prstGeom prst="rect">
            <a:avLst/>
          </a:prstGeom>
          <a:noFill/>
          <a:ln w="9525">
            <a:noFill/>
            <a:miter lim="800000"/>
            <a:headEnd/>
            <a:tailEnd/>
          </a:ln>
        </p:spPr>
      </p:pic>
      <p:pic>
        <p:nvPicPr>
          <p:cNvPr id="9" name="Picture 8" descr="setup.ico">
            <a:hlinkClick r:id="rId5" action="ppaction://program"/>
          </p:cNvPr>
          <p:cNvPicPr>
            <a:picLocks noChangeAspect="1"/>
          </p:cNvPicPr>
          <p:nvPr/>
        </p:nvPicPr>
        <p:blipFill>
          <a:blip r:embed="rId6"/>
          <a:stretch>
            <a:fillRect/>
          </a:stretch>
        </p:blipFill>
        <p:spPr>
          <a:xfrm>
            <a:off x="838200" y="5105400"/>
            <a:ext cx="1219200" cy="1219200"/>
          </a:xfrm>
          <a:prstGeom prst="rect">
            <a:avLst/>
          </a:prstGeom>
        </p:spPr>
      </p:pic>
      <p:pic>
        <p:nvPicPr>
          <p:cNvPr id="10" name="Picture 9" descr="Win32Wiz.ico">
            <a:hlinkClick r:id="rId7" action="ppaction://program"/>
          </p:cNvPr>
          <p:cNvPicPr>
            <a:picLocks noChangeAspect="1"/>
          </p:cNvPicPr>
          <p:nvPr/>
        </p:nvPicPr>
        <p:blipFill>
          <a:blip r:embed="rId8"/>
          <a:stretch>
            <a:fillRect/>
          </a:stretch>
        </p:blipFill>
        <p:spPr>
          <a:xfrm>
            <a:off x="2590800" y="5181600"/>
            <a:ext cx="1143000" cy="11430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err="1" smtClean="0"/>
              <a:t>MemClean</a:t>
            </a:r>
            <a:r>
              <a:rPr lang="en-US" sz="4000" dirty="0" smtClean="0"/>
              <a:t>!</a:t>
            </a:r>
            <a:endParaRPr lang="en-US" sz="4000" dirty="0"/>
          </a:p>
        </p:txBody>
      </p:sp>
      <p:sp>
        <p:nvSpPr>
          <p:cNvPr id="5" name="Content Placeholder 2"/>
          <p:cNvSpPr>
            <a:spLocks noGrp="1"/>
          </p:cNvSpPr>
          <p:nvPr>
            <p:ph idx="1"/>
          </p:nvPr>
        </p:nvSpPr>
        <p:spPr>
          <a:xfrm>
            <a:off x="1295400" y="2286000"/>
            <a:ext cx="7848600" cy="3505200"/>
          </a:xfrm>
        </p:spPr>
        <p:txBody>
          <a:bodyPr>
            <a:normAutofit fontScale="85000" lnSpcReduction="20000"/>
          </a:bodyPr>
          <a:lstStyle/>
          <a:p>
            <a:pPr lvl="0"/>
            <a:r>
              <a:rPr lang="en-US" dirty="0" smtClean="0"/>
              <a:t>Component event handler lists </a:t>
            </a:r>
          </a:p>
          <a:p>
            <a:pPr lvl="1"/>
            <a:r>
              <a:rPr lang="en-US" dirty="0" smtClean="0"/>
              <a:t>Forms, </a:t>
            </a:r>
            <a:r>
              <a:rPr lang="en-US" dirty="0" err="1" smtClean="0"/>
              <a:t>UserControls</a:t>
            </a:r>
            <a:r>
              <a:rPr lang="en-US" dirty="0" smtClean="0"/>
              <a:t>, etc</a:t>
            </a:r>
          </a:p>
          <a:p>
            <a:pPr lvl="0"/>
            <a:r>
              <a:rPr lang="en-US" dirty="0" smtClean="0"/>
              <a:t>Component references</a:t>
            </a:r>
          </a:p>
          <a:p>
            <a:pPr lvl="0"/>
            <a:r>
              <a:rPr lang="en-US" dirty="0" smtClean="0"/>
              <a:t>Delegate invocation lists </a:t>
            </a:r>
          </a:p>
          <a:p>
            <a:pPr lvl="1"/>
            <a:r>
              <a:rPr lang="en-US" dirty="0" smtClean="0"/>
              <a:t>Events, custom delegates, etc</a:t>
            </a:r>
          </a:p>
          <a:p>
            <a:pPr lvl="0"/>
            <a:r>
              <a:rPr lang="en-US" dirty="0" smtClean="0"/>
              <a:t>All styles of Collections</a:t>
            </a:r>
          </a:p>
          <a:p>
            <a:pPr lvl="1"/>
            <a:r>
              <a:rPr lang="en-US" dirty="0" smtClean="0"/>
              <a:t>Arrays, Collections, Dictionaries, Lists, etc</a:t>
            </a:r>
          </a:p>
          <a:p>
            <a:pPr lvl="0"/>
            <a:r>
              <a:rPr lang="en-US" dirty="0" smtClean="0"/>
              <a:t>Singleton instances</a:t>
            </a:r>
          </a:p>
          <a:p>
            <a:pPr lvl="1"/>
            <a:r>
              <a:rPr lang="en-US" dirty="0" smtClean="0"/>
              <a:t>Non-static instances hidden behind a static façade</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lvl="0" algn="l"/>
            <a:r>
              <a:rPr lang="en-US" sz="4000" dirty="0" smtClean="0"/>
              <a:t>Thank You!</a:t>
            </a:r>
            <a:endParaRPr lang="en-US" sz="4000" dirty="0"/>
          </a:p>
        </p:txBody>
      </p:sp>
      <p:sp>
        <p:nvSpPr>
          <p:cNvPr id="5" name="Content Placeholder 2"/>
          <p:cNvSpPr>
            <a:spLocks noGrp="1"/>
          </p:cNvSpPr>
          <p:nvPr>
            <p:ph idx="1"/>
          </p:nvPr>
        </p:nvSpPr>
        <p:spPr>
          <a:xfrm>
            <a:off x="1295400" y="2286000"/>
            <a:ext cx="7848600" cy="1828800"/>
          </a:xfrm>
        </p:spPr>
        <p:txBody>
          <a:bodyPr>
            <a:normAutofit/>
          </a:bodyPr>
          <a:lstStyle/>
          <a:p>
            <a:pPr lvl="0"/>
            <a:r>
              <a:rPr lang="en-US" dirty="0" smtClean="0"/>
              <a:t>quaterniondesign.net</a:t>
            </a:r>
          </a:p>
          <a:p>
            <a:pPr lvl="0"/>
            <a:r>
              <a:rPr lang="en-US" dirty="0" smtClean="0"/>
              <a:t>codeplex.com/</a:t>
            </a:r>
            <a:r>
              <a:rPr lang="en-US" dirty="0" err="1" smtClean="0"/>
              <a:t>memclean</a:t>
            </a:r>
            <a:endParaRPr lang="en-US" dirty="0" smtClean="0"/>
          </a:p>
          <a:p>
            <a:pPr lvl="0"/>
            <a:r>
              <a:rPr lang="en-US" dirty="0" smtClean="0"/>
              <a:t>iasahome.org</a:t>
            </a:r>
            <a:endParaRPr lang="en-US" dirty="0"/>
          </a:p>
        </p:txBody>
      </p:sp>
      <p:sp>
        <p:nvSpPr>
          <p:cNvPr id="6" name="Title 1"/>
          <p:cNvSpPr txBox="1">
            <a:spLocks/>
          </p:cNvSpPr>
          <p:nvPr/>
        </p:nvSpPr>
        <p:spPr>
          <a:xfrm>
            <a:off x="914400" y="4498237"/>
            <a:ext cx="6629400" cy="1292963"/>
          </a:xfrm>
          <a:prstGeom prst="rect">
            <a:avLst/>
          </a:prstGeom>
        </p:spPr>
        <p:txBody>
          <a:bodyPr vert="horz" lIns="45720" rIns="4572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600" b="0" i="0" u="none" strike="noStrike" kern="1200" cap="none" spc="0" normalizeH="0" baseline="0" noProof="0" dirty="0" smtClean="0">
                <a:ln>
                  <a:noFill/>
                </a:ln>
                <a:solidFill>
                  <a:schemeClr val="tx1"/>
                </a:solidFill>
                <a:effectLst/>
                <a:uLnTx/>
                <a:uFillTx/>
                <a:latin typeface="+mj-lt"/>
                <a:ea typeface="+mj-ea"/>
                <a:cs typeface="+mj-cs"/>
              </a:rPr>
              <a:t>Questions?</a:t>
            </a:r>
            <a:endParaRPr kumimoji="0" lang="en-US" sz="46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Text Placeholder 2"/>
          <p:cNvSpPr txBox="1">
            <a:spLocks/>
          </p:cNvSpPr>
          <p:nvPr/>
        </p:nvSpPr>
        <p:spPr>
          <a:xfrm>
            <a:off x="914400" y="5562600"/>
            <a:ext cx="6629400" cy="1066688"/>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Please complete the online evaluation form</a:t>
            </a:r>
          </a:p>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Wingdings 2"/>
              <a:buChar char=""/>
              <a:tabLst/>
              <a:defRPr/>
            </a:pP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381000" y="1905000"/>
            <a:ext cx="7848600" cy="3505200"/>
          </a:xfrm>
        </p:spPr>
        <p:txBody>
          <a:bodyPr>
            <a:normAutofit lnSpcReduction="10000"/>
          </a:bodyPr>
          <a:lstStyle/>
          <a:p>
            <a:r>
              <a:rPr lang="en-US" dirty="0" smtClean="0">
                <a:solidFill>
                  <a:schemeClr val="tx2">
                    <a:lumMod val="20000"/>
                    <a:lumOff val="80000"/>
                  </a:schemeClr>
                </a:solidFill>
              </a:rPr>
              <a:t>Slinging code for over 20 years</a:t>
            </a:r>
          </a:p>
          <a:p>
            <a:r>
              <a:rPr lang="en-US" dirty="0" smtClean="0">
                <a:solidFill>
                  <a:schemeClr val="tx2">
                    <a:lumMod val="20000"/>
                    <a:lumOff val="80000"/>
                  </a:schemeClr>
                </a:solidFill>
              </a:rPr>
              <a:t>Practicing Solution Architect in the Microsoft Practice</a:t>
            </a:r>
          </a:p>
          <a:p>
            <a:r>
              <a:rPr lang="en-US" dirty="0" smtClean="0">
                <a:solidFill>
                  <a:schemeClr val="tx2">
                    <a:lumMod val="20000"/>
                    <a:lumOff val="80000"/>
                  </a:schemeClr>
                </a:solidFill>
              </a:rPr>
              <a:t>Lead Architect @ Large ISV in Healthcare</a:t>
            </a:r>
          </a:p>
          <a:p>
            <a:r>
              <a:rPr lang="en-US" dirty="0" smtClean="0">
                <a:solidFill>
                  <a:schemeClr val="tx2">
                    <a:lumMod val="20000"/>
                    <a:lumOff val="80000"/>
                  </a:schemeClr>
                </a:solidFill>
              </a:rPr>
              <a:t>Write </a:t>
            </a:r>
            <a:r>
              <a:rPr lang="en-US" i="1" dirty="0" smtClean="0">
                <a:solidFill>
                  <a:schemeClr val="tx2">
                    <a:lumMod val="20000"/>
                    <a:lumOff val="80000"/>
                  </a:schemeClr>
                </a:solidFill>
              </a:rPr>
              <a:t>From the Field</a:t>
            </a:r>
            <a:r>
              <a:rPr lang="en-US" dirty="0" smtClean="0">
                <a:solidFill>
                  <a:schemeClr val="tx2">
                    <a:lumMod val="20000"/>
                    <a:lumOff val="80000"/>
                  </a:schemeClr>
                </a:solidFill>
              </a:rPr>
              <a:t> for IASA</a:t>
            </a:r>
          </a:p>
          <a:p>
            <a:r>
              <a:rPr lang="pt-BR" dirty="0" smtClean="0">
                <a:solidFill>
                  <a:schemeClr val="tx2">
                    <a:lumMod val="20000"/>
                    <a:lumOff val="80000"/>
                  </a:schemeClr>
                </a:solidFill>
              </a:rPr>
              <a:t>Expertise: C#, WCF, LINQ (L2O)</a:t>
            </a:r>
          </a:p>
          <a:p>
            <a:r>
              <a:rPr lang="en-US" dirty="0" smtClean="0">
                <a:solidFill>
                  <a:schemeClr val="tx2">
                    <a:lumMod val="20000"/>
                    <a:lumOff val="80000"/>
                  </a:schemeClr>
                </a:solidFill>
              </a:rPr>
              <a:t>Crafting WCF based SOA since 2007</a:t>
            </a:r>
            <a:endParaRPr lang="en-US" dirty="0">
              <a:solidFill>
                <a:schemeClr val="tx2">
                  <a:lumMod val="20000"/>
                  <a:lumOff val="80000"/>
                </a:schemeClr>
              </a:solidFill>
            </a:endParaRPr>
          </a:p>
        </p:txBody>
      </p:sp>
      <p:sp>
        <p:nvSpPr>
          <p:cNvPr id="7" name="Title 1"/>
          <p:cNvSpPr txBox="1">
            <a:spLocks/>
          </p:cNvSpPr>
          <p:nvPr/>
        </p:nvSpPr>
        <p:spPr>
          <a:xfrm>
            <a:off x="457200" y="358775"/>
            <a:ext cx="7848600" cy="14700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lumMod val="20000"/>
                    <a:lumOff val="80000"/>
                  </a:schemeClr>
                </a:solidFill>
                <a:effectLst/>
                <a:uLnTx/>
                <a:uFillTx/>
                <a:latin typeface="+mj-lt"/>
                <a:ea typeface="+mj-ea"/>
                <a:cs typeface="+mj-cs"/>
              </a:rPr>
              <a:t>Michael ‘Monty’ Montgomery</a:t>
            </a:r>
            <a:endParaRPr kumimoji="0" lang="en-US" sz="4400" b="0" i="0" u="none" strike="noStrike" kern="1200" cap="none" spc="0" normalizeH="0" baseline="0" noProof="0" dirty="0">
              <a:ln>
                <a:noFill/>
              </a:ln>
              <a:solidFill>
                <a:schemeClr val="tx2">
                  <a:lumMod val="20000"/>
                  <a:lumOff val="80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38200" y="1295400"/>
            <a:ext cx="7467600" cy="609600"/>
          </a:xfrm>
          <a:prstGeom prst="rect">
            <a:avLst/>
          </a:prstGeom>
        </p:spPr>
        <p:txBody>
          <a:bodyP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2">
                    <a:lumMod val="20000"/>
                    <a:lumOff val="80000"/>
                  </a:schemeClr>
                </a:solidFill>
                <a:effectLst/>
                <a:uLnTx/>
                <a:uFillTx/>
                <a:latin typeface="+mj-lt"/>
                <a:ea typeface="+mj-ea"/>
                <a:cs typeface="+mj-cs"/>
              </a:rPr>
              <a:t>What to expect:</a:t>
            </a:r>
            <a:endParaRPr kumimoji="0" lang="en-US" sz="4000" b="0" i="0" u="none" strike="noStrike" kern="1200" cap="none" spc="0" normalizeH="0" baseline="0" noProof="0" dirty="0">
              <a:ln>
                <a:noFill/>
              </a:ln>
              <a:solidFill>
                <a:schemeClr val="tx2">
                  <a:lumMod val="20000"/>
                  <a:lumOff val="80000"/>
                </a:schemeClr>
              </a:solidFill>
              <a:effectLst/>
              <a:uLnTx/>
              <a:uFillTx/>
              <a:latin typeface="+mj-lt"/>
              <a:ea typeface="+mj-ea"/>
              <a:cs typeface="+mj-cs"/>
            </a:endParaRPr>
          </a:p>
        </p:txBody>
      </p:sp>
      <p:pic>
        <p:nvPicPr>
          <p:cNvPr id="27652" name="Picture 4" descr="http://upload.wikimedia.org/wikipedia/en/1/10/Spanish_Inquisition_%28Monty_Python%29.jpg"/>
          <p:cNvPicPr>
            <a:picLocks noChangeAspect="1" noChangeArrowheads="1"/>
          </p:cNvPicPr>
          <p:nvPr/>
        </p:nvPicPr>
        <p:blipFill>
          <a:blip r:embed="rId2"/>
          <a:srcRect/>
          <a:stretch>
            <a:fillRect/>
          </a:stretch>
        </p:blipFill>
        <p:spPr bwMode="auto">
          <a:xfrm>
            <a:off x="1600201" y="2057400"/>
            <a:ext cx="4953000" cy="3710819"/>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algn="l"/>
            <a:r>
              <a:rPr lang="en-US" sz="4000" dirty="0" smtClean="0">
                <a:solidFill>
                  <a:schemeClr val="tx2">
                    <a:lumMod val="20000"/>
                    <a:lumOff val="80000"/>
                  </a:schemeClr>
                </a:solidFill>
              </a:rPr>
              <a:t>What to expect:</a:t>
            </a:r>
            <a:endParaRPr lang="en-US" sz="4000" dirty="0">
              <a:solidFill>
                <a:schemeClr val="tx2">
                  <a:lumMod val="20000"/>
                  <a:lumOff val="80000"/>
                </a:schemeClr>
              </a:solidFill>
            </a:endParaRPr>
          </a:p>
        </p:txBody>
      </p:sp>
      <p:sp>
        <p:nvSpPr>
          <p:cNvPr id="5" name="Content Placeholder 2"/>
          <p:cNvSpPr>
            <a:spLocks noGrp="1"/>
          </p:cNvSpPr>
          <p:nvPr>
            <p:ph idx="1"/>
          </p:nvPr>
        </p:nvSpPr>
        <p:spPr>
          <a:xfrm>
            <a:off x="1295400" y="2286000"/>
            <a:ext cx="7848600" cy="3505200"/>
          </a:xfrm>
        </p:spPr>
        <p:txBody>
          <a:bodyPr>
            <a:normAutofit/>
          </a:bodyPr>
          <a:lstStyle/>
          <a:p>
            <a:r>
              <a:rPr lang="en-US" dirty="0" smtClean="0">
                <a:solidFill>
                  <a:schemeClr val="tx2">
                    <a:lumMod val="20000"/>
                    <a:lumOff val="80000"/>
                  </a:schemeClr>
                </a:solidFill>
              </a:rPr>
              <a:t>Why, not How</a:t>
            </a:r>
          </a:p>
          <a:p>
            <a:r>
              <a:rPr lang="en-US" dirty="0" smtClean="0">
                <a:solidFill>
                  <a:schemeClr val="tx2">
                    <a:lumMod val="20000"/>
                    <a:lumOff val="80000"/>
                  </a:schemeClr>
                </a:solidFill>
              </a:rPr>
              <a:t>To Dispose or not to Dispose?</a:t>
            </a:r>
          </a:p>
          <a:p>
            <a:r>
              <a:rPr lang="en-US" dirty="0" smtClean="0">
                <a:solidFill>
                  <a:schemeClr val="tx2">
                    <a:lumMod val="20000"/>
                    <a:lumOff val="80000"/>
                  </a:schemeClr>
                </a:solidFill>
              </a:rPr>
              <a:t>Your local .NET Delegation</a:t>
            </a:r>
          </a:p>
          <a:p>
            <a:r>
              <a:rPr lang="en-US" dirty="0" smtClean="0">
                <a:solidFill>
                  <a:schemeClr val="tx2">
                    <a:lumMod val="20000"/>
                    <a:lumOff val="80000"/>
                  </a:schemeClr>
                </a:solidFill>
              </a:rPr>
              <a:t>The Patterns</a:t>
            </a:r>
          </a:p>
          <a:p>
            <a:r>
              <a:rPr lang="en-US" dirty="0" smtClean="0">
                <a:solidFill>
                  <a:schemeClr val="tx2">
                    <a:lumMod val="20000"/>
                    <a:lumOff val="80000"/>
                  </a:schemeClr>
                </a:solidFill>
              </a:rPr>
              <a:t>Think, then Code</a:t>
            </a:r>
          </a:p>
          <a:p>
            <a:r>
              <a:rPr lang="en-US" dirty="0" err="1" smtClean="0">
                <a:solidFill>
                  <a:schemeClr val="tx2">
                    <a:lumMod val="20000"/>
                    <a:lumOff val="80000"/>
                  </a:schemeClr>
                </a:solidFill>
              </a:rPr>
              <a:t>MemClean</a:t>
            </a:r>
            <a:r>
              <a:rPr lang="en-US" dirty="0" smtClean="0">
                <a:solidFill>
                  <a:schemeClr val="tx2">
                    <a:lumMod val="20000"/>
                    <a:lumOff val="80000"/>
                  </a:schemeClr>
                </a:solidFill>
              </a:rPr>
              <a:t>!</a:t>
            </a:r>
          </a:p>
          <a:p>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algn="l"/>
            <a:r>
              <a:rPr lang="en-US" sz="4000" dirty="0" smtClean="0">
                <a:solidFill>
                  <a:schemeClr val="tx2">
                    <a:lumMod val="20000"/>
                    <a:lumOff val="80000"/>
                  </a:schemeClr>
                </a:solidFill>
              </a:rPr>
              <a:t>What I expect of you:</a:t>
            </a:r>
            <a:endParaRPr lang="en-US" sz="4000" dirty="0">
              <a:solidFill>
                <a:schemeClr val="tx2">
                  <a:lumMod val="20000"/>
                  <a:lumOff val="80000"/>
                </a:schemeClr>
              </a:solidFill>
            </a:endParaRPr>
          </a:p>
        </p:txBody>
      </p:sp>
      <p:sp>
        <p:nvSpPr>
          <p:cNvPr id="5" name="Content Placeholder 2"/>
          <p:cNvSpPr>
            <a:spLocks noGrp="1"/>
          </p:cNvSpPr>
          <p:nvPr>
            <p:ph idx="1"/>
          </p:nvPr>
        </p:nvSpPr>
        <p:spPr>
          <a:xfrm>
            <a:off x="1295400" y="2286000"/>
            <a:ext cx="7848600" cy="3505200"/>
          </a:xfrm>
        </p:spPr>
        <p:txBody>
          <a:bodyPr>
            <a:normAutofit/>
          </a:bodyPr>
          <a:lstStyle/>
          <a:p>
            <a:r>
              <a:rPr lang="en-US" dirty="0" smtClean="0">
                <a:solidFill>
                  <a:schemeClr val="tx2">
                    <a:lumMod val="20000"/>
                    <a:lumOff val="80000"/>
                  </a:schemeClr>
                </a:solidFill>
              </a:rPr>
              <a:t>Working Knowledge:</a:t>
            </a:r>
          </a:p>
          <a:p>
            <a:pPr lvl="1"/>
            <a:r>
              <a:rPr lang="en-US" dirty="0" smtClean="0">
                <a:solidFill>
                  <a:schemeClr val="tx2">
                    <a:lumMod val="20000"/>
                    <a:lumOff val="80000"/>
                  </a:schemeClr>
                </a:solidFill>
              </a:rPr>
              <a:t>C#</a:t>
            </a:r>
          </a:p>
          <a:p>
            <a:pPr lvl="1"/>
            <a:r>
              <a:rPr lang="en-US" dirty="0" smtClean="0">
                <a:solidFill>
                  <a:schemeClr val="tx2">
                    <a:lumMod val="20000"/>
                    <a:lumOff val="80000"/>
                  </a:schemeClr>
                </a:solidFill>
              </a:rPr>
              <a:t>.NET Delegation</a:t>
            </a:r>
            <a:endParaRPr lang="en-US" dirty="0">
              <a:solidFill>
                <a:schemeClr val="tx2">
                  <a:lumMod val="20000"/>
                  <a:lumOff val="8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algn="l"/>
            <a:r>
              <a:rPr lang="en-US" sz="4000" dirty="0" smtClean="0">
                <a:solidFill>
                  <a:schemeClr val="tx2">
                    <a:lumMod val="20000"/>
                    <a:lumOff val="80000"/>
                  </a:schemeClr>
                </a:solidFill>
              </a:rPr>
              <a:t>Quick Overview</a:t>
            </a:r>
            <a:endParaRPr lang="en-US" sz="4000" dirty="0">
              <a:solidFill>
                <a:schemeClr val="tx2">
                  <a:lumMod val="20000"/>
                  <a:lumOff val="80000"/>
                </a:schemeClr>
              </a:solidFill>
            </a:endParaRPr>
          </a:p>
        </p:txBody>
      </p:sp>
      <p:sp>
        <p:nvSpPr>
          <p:cNvPr id="5" name="Content Placeholder 2"/>
          <p:cNvSpPr>
            <a:spLocks noGrp="1"/>
          </p:cNvSpPr>
          <p:nvPr>
            <p:ph idx="1"/>
          </p:nvPr>
        </p:nvSpPr>
        <p:spPr>
          <a:xfrm>
            <a:off x="1295400" y="2286000"/>
            <a:ext cx="7848600" cy="3505200"/>
          </a:xfrm>
        </p:spPr>
        <p:txBody>
          <a:bodyPr>
            <a:normAutofit/>
          </a:bodyPr>
          <a:lstStyle/>
          <a:p>
            <a:r>
              <a:rPr lang="en-US" smtClean="0">
                <a:solidFill>
                  <a:schemeClr val="tx2">
                    <a:lumMod val="20000"/>
                    <a:lumOff val="80000"/>
                  </a:schemeClr>
                </a:solidFill>
              </a:rPr>
              <a:t>What </a:t>
            </a:r>
            <a:r>
              <a:rPr lang="en-US" dirty="0" smtClean="0">
                <a:solidFill>
                  <a:schemeClr val="tx2">
                    <a:lumMod val="20000"/>
                    <a:lumOff val="80000"/>
                  </a:schemeClr>
                </a:solidFill>
              </a:rPr>
              <a:t>is .NET GC?</a:t>
            </a:r>
          </a:p>
          <a:p>
            <a:pPr lvl="1"/>
            <a:r>
              <a:rPr lang="en-US" dirty="0" smtClean="0">
                <a:solidFill>
                  <a:schemeClr val="tx2">
                    <a:lumMod val="20000"/>
                    <a:lumOff val="80000"/>
                  </a:schemeClr>
                </a:solidFill>
              </a:rPr>
              <a:t>Reference-tracing</a:t>
            </a:r>
          </a:p>
          <a:p>
            <a:pPr lvl="1"/>
            <a:r>
              <a:rPr lang="en-US" dirty="0" smtClean="0">
                <a:solidFill>
                  <a:schemeClr val="tx2">
                    <a:lumMod val="20000"/>
                    <a:lumOff val="80000"/>
                  </a:schemeClr>
                </a:solidFill>
              </a:rPr>
              <a:t>Non-deterministic</a:t>
            </a:r>
          </a:p>
          <a:p>
            <a:pPr lvl="1"/>
            <a:r>
              <a:rPr lang="en-US" dirty="0" smtClean="0">
                <a:solidFill>
                  <a:schemeClr val="tx2">
                    <a:lumMod val="20000"/>
                    <a:lumOff val="80000"/>
                  </a:schemeClr>
                </a:solidFill>
              </a:rPr>
              <a:t>3 Generations</a:t>
            </a:r>
          </a:p>
          <a:p>
            <a:pPr lvl="1"/>
            <a:r>
              <a:rPr lang="en-US" dirty="0" smtClean="0">
                <a:solidFill>
                  <a:schemeClr val="tx2">
                    <a:lumMod val="20000"/>
                    <a:lumOff val="80000"/>
                  </a:schemeClr>
                </a:solidFill>
              </a:rPr>
              <a:t>Very diligent</a:t>
            </a:r>
          </a:p>
          <a:p>
            <a:pPr lvl="1"/>
            <a:endParaRPr lang="en-US" dirty="0">
              <a:solidFill>
                <a:schemeClr val="tx2">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371600"/>
            <a:ext cx="7467600" cy="609600"/>
          </a:xfrm>
        </p:spPr>
        <p:txBody>
          <a:bodyPr>
            <a:noAutofit/>
          </a:bodyPr>
          <a:lstStyle/>
          <a:p>
            <a:pPr algn="l"/>
            <a:r>
              <a:rPr lang="en-US" sz="4000" dirty="0" smtClean="0">
                <a:solidFill>
                  <a:schemeClr val="tx2">
                    <a:lumMod val="20000"/>
                    <a:lumOff val="80000"/>
                  </a:schemeClr>
                </a:solidFill>
              </a:rPr>
              <a:t>To Dispose or not to Dispose?</a:t>
            </a:r>
            <a:endParaRPr lang="en-US" sz="4000" dirty="0">
              <a:solidFill>
                <a:schemeClr val="tx2">
                  <a:lumMod val="20000"/>
                  <a:lumOff val="80000"/>
                </a:schemeClr>
              </a:solidFill>
            </a:endParaRPr>
          </a:p>
        </p:txBody>
      </p:sp>
      <p:pic>
        <p:nvPicPr>
          <p:cNvPr id="47106" name="Picture 2" descr="http://download-free-pictures.com/fiction/pictures/hamlet-1.jpg"/>
          <p:cNvPicPr>
            <a:picLocks noChangeAspect="1" noChangeArrowheads="1"/>
          </p:cNvPicPr>
          <p:nvPr/>
        </p:nvPicPr>
        <p:blipFill>
          <a:blip r:embed="rId3"/>
          <a:srcRect/>
          <a:stretch>
            <a:fillRect/>
          </a:stretch>
        </p:blipFill>
        <p:spPr bwMode="auto">
          <a:xfrm>
            <a:off x="2743200" y="2072398"/>
            <a:ext cx="2209800" cy="4176002"/>
          </a:xfrm>
          <a:prstGeom prst="rect">
            <a:avLst/>
          </a:prstGeom>
          <a:noFill/>
        </p:spPr>
      </p:pic>
      <p:pic>
        <p:nvPicPr>
          <p:cNvPr id="5" name="Picture 4" descr="setup.ico">
            <a:hlinkClick r:id="rId4" action="ppaction://program"/>
          </p:cNvPr>
          <p:cNvPicPr>
            <a:picLocks noChangeAspect="1"/>
          </p:cNvPicPr>
          <p:nvPr/>
        </p:nvPicPr>
        <p:blipFill>
          <a:blip r:embed="rId5"/>
          <a:stretch>
            <a:fillRect/>
          </a:stretch>
        </p:blipFill>
        <p:spPr>
          <a:xfrm>
            <a:off x="5791200" y="3276600"/>
            <a:ext cx="1219200" cy="12192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254</TotalTime>
  <Words>717</Words>
  <Application>Microsoft Office PowerPoint</Application>
  <PresentationFormat>On-screen Show (4:3)</PresentationFormat>
  <Paragraphs>243</Paragraphs>
  <Slides>35</Slides>
  <Notes>26</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Technic</vt:lpstr>
      <vt:lpstr>Philly.net code camp  2010.1</vt:lpstr>
      <vt:lpstr>Platinum and Gold Partners</vt:lpstr>
      <vt:lpstr>.NET Managed Memory Leaks:  The Truth…</vt:lpstr>
      <vt:lpstr>Slide 4</vt:lpstr>
      <vt:lpstr>Slide 5</vt:lpstr>
      <vt:lpstr>What to expect:</vt:lpstr>
      <vt:lpstr>What I expect of you:</vt:lpstr>
      <vt:lpstr>Quick Overview</vt:lpstr>
      <vt:lpstr>To Dispose or not to Dispose?</vt:lpstr>
      <vt:lpstr>What is a delegate?</vt:lpstr>
      <vt:lpstr>What is a delegate?</vt:lpstr>
      <vt:lpstr>Recap</vt:lpstr>
      <vt:lpstr>Leaky, Leaky</vt:lpstr>
      <vt:lpstr>Promiscuous  Referencers</vt:lpstr>
      <vt:lpstr>Promiscuous  Referencers</vt:lpstr>
      <vt:lpstr>Promiscuous  Referencers</vt:lpstr>
      <vt:lpstr>Lifers</vt:lpstr>
      <vt:lpstr>Lifers</vt:lpstr>
      <vt:lpstr>Lifers</vt:lpstr>
      <vt:lpstr>Collectors</vt:lpstr>
      <vt:lpstr>Collectors</vt:lpstr>
      <vt:lpstr>Collectors</vt:lpstr>
      <vt:lpstr>Lifetime Subscribers</vt:lpstr>
      <vt:lpstr>Lifetime Subscribers</vt:lpstr>
      <vt:lpstr>Lifetime Subscribers</vt:lpstr>
      <vt:lpstr>Static Broadcasters</vt:lpstr>
      <vt:lpstr>Static Broadcasters</vt:lpstr>
      <vt:lpstr>Static Broadcasters</vt:lpstr>
      <vt:lpstr>SomeLeakyThing</vt:lpstr>
      <vt:lpstr>Damn the Leaks!</vt:lpstr>
      <vt:lpstr>Damn the Leaks!</vt:lpstr>
      <vt:lpstr>Damn the Leaks!</vt:lpstr>
      <vt:lpstr>MemClean!</vt:lpstr>
      <vt:lpstr>MemClean!</vt:lpstr>
      <vt:lpstr>Thank You!</vt:lpstr>
    </vt:vector>
  </TitlesOfParts>
  <Company>Agility 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Philly.net code camp  2010.1</dc:title>
  <dc:creator>Bill Wolff</dc:creator>
  <cp:lastModifiedBy>Montgomery, Michael</cp:lastModifiedBy>
  <cp:revision>42</cp:revision>
  <dcterms:created xsi:type="dcterms:W3CDTF">2010-04-06T21:33:10Z</dcterms:created>
  <dcterms:modified xsi:type="dcterms:W3CDTF">2010-04-10T11:53:25Z</dcterms:modified>
</cp:coreProperties>
</file>