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56" r:id="rId2"/>
    <p:sldId id="257" r:id="rId3"/>
    <p:sldId id="277" r:id="rId4"/>
    <p:sldId id="262" r:id="rId5"/>
    <p:sldId id="261" r:id="rId6"/>
    <p:sldId id="263" r:id="rId7"/>
    <p:sldId id="264" r:id="rId8"/>
    <p:sldId id="265" r:id="rId9"/>
    <p:sldId id="266" r:id="rId10"/>
    <p:sldId id="279" r:id="rId11"/>
    <p:sldId id="267" r:id="rId12"/>
    <p:sldId id="268" r:id="rId13"/>
    <p:sldId id="269" r:id="rId14"/>
    <p:sldId id="281" r:id="rId15"/>
    <p:sldId id="280" r:id="rId16"/>
    <p:sldId id="283" r:id="rId17"/>
    <p:sldId id="270" r:id="rId18"/>
    <p:sldId id="282" r:id="rId19"/>
    <p:sldId id="271" r:id="rId20"/>
    <p:sldId id="287" r:id="rId21"/>
    <p:sldId id="286" r:id="rId22"/>
    <p:sldId id="272" r:id="rId23"/>
    <p:sldId id="278" r:id="rId24"/>
    <p:sldId id="288" r:id="rId25"/>
    <p:sldId id="273" r:id="rId26"/>
    <p:sldId id="284" r:id="rId27"/>
    <p:sldId id="285" r:id="rId28"/>
    <p:sldId id="274" r:id="rId29"/>
    <p:sldId id="275" r:id="rId30"/>
    <p:sldId id="27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117" autoAdjust="0"/>
  </p:normalViewPr>
  <p:slideViewPr>
    <p:cSldViewPr>
      <p:cViewPr varScale="1">
        <p:scale>
          <a:sx n="77" d="100"/>
          <a:sy n="77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4514B-4992-4DF5-B677-93AF53926AA4}" type="datetimeFigureOut">
              <a:rPr lang="en-US" smtClean="0"/>
              <a:t>4/4/2010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64463-5FF4-4CA1-A006-A5356BC4588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does Dispose do?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Does it empty the garbage?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Does it release memory?</a:t>
            </a: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Code example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Value of Using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is its role in .NET?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Set object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disposition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Unmanaged Resources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its own, doesn’t really do jack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Good practice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Best be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callin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 lived objects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Usually ‘reference rich’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Static references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Objects that collect references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Worse, those that collect handlers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Very common in modern practice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Lifers are often Collectors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Objects that collect references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Worse, those that collect handlers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Very common in modern practice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Lifers are often Collectors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Objects that collect references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Worse, those that collect handlers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Very common in modern practice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Lifers are often Collectors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Drunken Delegates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Forgotten -=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Drunken Delegates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Forgotten -=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Drunken Delegates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Forgotten -=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common managed memory leak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dreaded ‘Static Event’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Favorite of UI guys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common managed memory leak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dreaded ‘Static Event’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Favorite of UI guys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common managed memory leak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dreaded ‘Static Event’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Favorite of UI guys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is a delegate?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is an event?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 do they work?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There’s a reference in there!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Notes: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example</a:t>
            </a:r>
          </a:p>
          <a:p>
            <a:pPr lvl="2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Nothing up my sleeve, almost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Show each pattern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ToolStripComboBox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bug</a:t>
            </a:r>
          </a:p>
          <a:p>
            <a:pPr lvl="1"/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SelectedIndexChanged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event</a:t>
            </a:r>
          </a:p>
          <a:p>
            <a:pPr lvl="1"/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MemClean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!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Drunken Delegates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Forgotten -=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Drunken Delegates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Forgotten -=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is a delegate?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is an event?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 do they work?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There’s a reference in there!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Yes it is true, .NET Managed Memory can be leaked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Usually those UI guys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Reference over sharing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Incestuous coupling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Reference over sharing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Incestuous coupling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Reference over sharing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Incestuous coupling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 lived objects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Usually ‘reference rich’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Static references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 lived objects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Usually ‘reference rich’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Static references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64463-5FF4-4CA1-A006-A5356BC45885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evelopment\Reference\Code%20Camp%202010.1\SomeLeakyThing\C%23\SomeLeakyThing.sln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600200" y="685800"/>
            <a:ext cx="7543800" cy="1470025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.NET Managed Memory Leaks: The Truth</a:t>
            </a:r>
            <a:endParaRPr lang="en-US" sz="32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447800" y="2286000"/>
            <a:ext cx="7696200" cy="12731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Philly.net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Code Camp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2010.1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What is a delegate?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590800"/>
            <a:ext cx="6977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Recap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Reference based cleanup</a:t>
            </a:r>
          </a:p>
          <a:p>
            <a:pPr lvl="0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Dispose doesn’t really do jack, you do</a:t>
            </a:r>
          </a:p>
          <a:p>
            <a:pPr lvl="0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Delegates &amp; Events hold a reference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Leaky, Leaky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Patterns</a:t>
            </a:r>
          </a:p>
          <a:p>
            <a:pPr lvl="1"/>
            <a:r>
              <a:rPr lang="en-US" dirty="0" smtClean="0"/>
              <a:t>Promiscuous  </a:t>
            </a:r>
            <a:r>
              <a:rPr lang="en-US" dirty="0" err="1" smtClean="0"/>
              <a:t>Referencers</a:t>
            </a:r>
            <a:endParaRPr lang="en-US" dirty="0" smtClean="0"/>
          </a:p>
          <a:p>
            <a:pPr lvl="1"/>
            <a:r>
              <a:rPr lang="en-US" dirty="0" smtClean="0"/>
              <a:t>Lifers</a:t>
            </a:r>
          </a:p>
          <a:p>
            <a:pPr lvl="1"/>
            <a:r>
              <a:rPr lang="en-US" dirty="0" smtClean="0"/>
              <a:t>Collectors</a:t>
            </a:r>
          </a:p>
          <a:p>
            <a:pPr lvl="1"/>
            <a:r>
              <a:rPr lang="en-US" dirty="0" smtClean="0"/>
              <a:t>Lifetime Subscribers</a:t>
            </a:r>
          </a:p>
          <a:p>
            <a:pPr lvl="1"/>
            <a:r>
              <a:rPr lang="en-US" dirty="0" smtClean="0"/>
              <a:t>Static Broadcasters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Promiscuous  </a:t>
            </a:r>
            <a:r>
              <a:rPr lang="en-US" sz="4000" dirty="0" err="1" smtClean="0"/>
              <a:t>Referencers</a:t>
            </a:r>
            <a:endParaRPr lang="en-US" sz="4000" dirty="0"/>
          </a:p>
        </p:txBody>
      </p:sp>
      <p:pic>
        <p:nvPicPr>
          <p:cNvPr id="17410" name="Picture 2" descr="http://www.lgfl.net/lgfl/leas/enfield/schools/southgate/accounts/staff/dwhitfield/web/artwork/knot0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2438400"/>
            <a:ext cx="2619375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Promiscuous  </a:t>
            </a:r>
            <a:r>
              <a:rPr lang="en-US" sz="4000" dirty="0" err="1" smtClean="0"/>
              <a:t>Referencers</a:t>
            </a:r>
            <a:endParaRPr lang="en-US" sz="40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Reference over sharing</a:t>
            </a:r>
          </a:p>
          <a:p>
            <a:pPr lvl="0"/>
            <a:r>
              <a:rPr lang="en-US" dirty="0" smtClean="0"/>
              <a:t>Incestuous </a:t>
            </a:r>
            <a:r>
              <a:rPr lang="en-US" dirty="0" smtClean="0"/>
              <a:t>coupling</a:t>
            </a:r>
          </a:p>
          <a:p>
            <a:pPr lvl="0"/>
            <a:r>
              <a:rPr lang="en-US" dirty="0" smtClean="0"/>
              <a:t>UI Guys, common culprits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Promiscuous  </a:t>
            </a:r>
            <a:r>
              <a:rPr lang="en-US" sz="4000" dirty="0" err="1" smtClean="0"/>
              <a:t>Referencers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Profile</a:t>
            </a:r>
          </a:p>
          <a:p>
            <a:pPr lvl="1">
              <a:buNone/>
            </a:pPr>
            <a:r>
              <a:rPr lang="en-US" dirty="0" smtClean="0"/>
              <a:t>	Volatile</a:t>
            </a:r>
            <a:r>
              <a:rPr lang="en-US" dirty="0" smtClean="0"/>
              <a:t>	</a:t>
            </a:r>
            <a:r>
              <a:rPr lang="en-US" dirty="0" smtClean="0"/>
              <a:t>		No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Catastrophic</a:t>
            </a:r>
            <a:r>
              <a:rPr lang="en-US" dirty="0" smtClean="0"/>
              <a:t>	</a:t>
            </a:r>
            <a:r>
              <a:rPr lang="en-US" dirty="0" smtClean="0"/>
              <a:t>	No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Footprint</a:t>
            </a:r>
            <a:r>
              <a:rPr lang="en-US" dirty="0" smtClean="0"/>
              <a:t>	</a:t>
            </a:r>
            <a:r>
              <a:rPr lang="en-US" dirty="0" smtClean="0"/>
              <a:t>	Depends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GC </a:t>
            </a:r>
            <a:r>
              <a:rPr lang="en-US" dirty="0" smtClean="0"/>
              <a:t>Friendly	</a:t>
            </a:r>
            <a:r>
              <a:rPr lang="en-US" dirty="0" smtClean="0"/>
              <a:t>	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Lifers</a:t>
            </a:r>
            <a:endParaRPr lang="en-US" sz="4000" dirty="0"/>
          </a:p>
        </p:txBody>
      </p:sp>
      <p:pic>
        <p:nvPicPr>
          <p:cNvPr id="55298" name="Picture 2" descr="http://www.stolaf.edu/people/murphye/map%20project/old-man-laugh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199" y="2057400"/>
            <a:ext cx="5571613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Lifers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Long lived objects</a:t>
            </a:r>
          </a:p>
          <a:p>
            <a:pPr lvl="0"/>
            <a:r>
              <a:rPr lang="en-US" dirty="0" smtClean="0"/>
              <a:t>Usually ‘reference rich’</a:t>
            </a:r>
          </a:p>
          <a:p>
            <a:pPr lvl="0"/>
            <a:r>
              <a:rPr lang="en-US" dirty="0" smtClean="0"/>
              <a:t>Static </a:t>
            </a:r>
            <a:r>
              <a:rPr lang="en-US" dirty="0" smtClean="0"/>
              <a:t>references</a:t>
            </a:r>
          </a:p>
          <a:p>
            <a:pPr lvl="0"/>
            <a:r>
              <a:rPr lang="en-US" dirty="0" err="1" smtClean="0"/>
              <a:t>MainForm</a:t>
            </a:r>
            <a:endParaRPr lang="en-US" dirty="0" smtClean="0"/>
          </a:p>
          <a:p>
            <a:endParaRPr lang="en-US" dirty="0" smtClean="0"/>
          </a:p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Lifers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Profile</a:t>
            </a:r>
          </a:p>
          <a:p>
            <a:pPr lvl="1">
              <a:buNone/>
            </a:pPr>
            <a:r>
              <a:rPr lang="en-US" dirty="0" smtClean="0"/>
              <a:t>	Volatile</a:t>
            </a:r>
            <a:r>
              <a:rPr lang="en-US" dirty="0" smtClean="0"/>
              <a:t>	</a:t>
            </a:r>
            <a:r>
              <a:rPr lang="en-US" dirty="0" smtClean="0"/>
              <a:t>		No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Catastrophic</a:t>
            </a:r>
            <a:r>
              <a:rPr lang="en-US" dirty="0" smtClean="0"/>
              <a:t>	</a:t>
            </a:r>
            <a:r>
              <a:rPr lang="en-US" dirty="0" smtClean="0"/>
              <a:t>	No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Footprint</a:t>
            </a:r>
            <a:r>
              <a:rPr lang="en-US" dirty="0" smtClean="0"/>
              <a:t>	</a:t>
            </a:r>
            <a:r>
              <a:rPr lang="en-US" dirty="0" smtClean="0"/>
              <a:t>	Very </a:t>
            </a:r>
            <a:r>
              <a:rPr lang="en-US" dirty="0" smtClean="0"/>
              <a:t>Heavy</a:t>
            </a:r>
          </a:p>
          <a:p>
            <a:pPr lvl="1">
              <a:buNone/>
            </a:pPr>
            <a:r>
              <a:rPr lang="en-US" dirty="0" smtClean="0"/>
              <a:t>	GC </a:t>
            </a:r>
            <a:r>
              <a:rPr lang="en-US" dirty="0" smtClean="0"/>
              <a:t>Friendly	</a:t>
            </a:r>
            <a:r>
              <a:rPr lang="en-US" dirty="0" smtClean="0"/>
              <a:t>	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Collectors</a:t>
            </a:r>
            <a:endParaRPr lang="en-US" sz="4000" dirty="0"/>
          </a:p>
        </p:txBody>
      </p:sp>
      <p:pic>
        <p:nvPicPr>
          <p:cNvPr id="12290" name="Picture 2" descr="http://www.chanceprojects.com/sites/www.chanceprojects.com/files/images/2collector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981199"/>
            <a:ext cx="4038600" cy="4341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00200" y="685800"/>
            <a:ext cx="78486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Michael ‘Monty’ Montgomery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295400" y="2286000"/>
            <a:ext cx="7848599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Lead Solution Architect </a:t>
            </a:r>
          </a:p>
          <a:p>
            <a:pPr marL="0" marR="0" lvl="0" indent="0" algn="l" defTabSz="914400" rtl="0" eaLnBrk="1" fontAlgn="auto" latinLnBrk="0" hangingPunct="1">
              <a:lnSpc>
                <a:spcPct val="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NextGen Healthcare Information Systems, Inc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Principal Solution Architect</a:t>
            </a:r>
          </a:p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Quaternion Design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Collectors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Objects that collect references</a:t>
            </a:r>
          </a:p>
          <a:p>
            <a:pPr lvl="0"/>
            <a:r>
              <a:rPr lang="en-US" dirty="0" smtClean="0"/>
              <a:t>Worse, those that collect handlers</a:t>
            </a:r>
          </a:p>
          <a:p>
            <a:pPr lvl="0"/>
            <a:r>
              <a:rPr lang="en-US" dirty="0" smtClean="0"/>
              <a:t>Very common in modern practice</a:t>
            </a:r>
          </a:p>
          <a:p>
            <a:r>
              <a:rPr lang="en-US" dirty="0" smtClean="0"/>
              <a:t>Lifers are often Collectors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Collectors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Profile</a:t>
            </a:r>
          </a:p>
          <a:p>
            <a:pPr lvl="1">
              <a:buNone/>
            </a:pPr>
            <a:r>
              <a:rPr lang="en-US" dirty="0" smtClean="0"/>
              <a:t>	Volatile</a:t>
            </a:r>
            <a:r>
              <a:rPr lang="en-US" dirty="0" smtClean="0"/>
              <a:t>	</a:t>
            </a:r>
            <a:r>
              <a:rPr lang="en-US" dirty="0" smtClean="0"/>
              <a:t>		Yes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Catastrophic	</a:t>
            </a:r>
            <a:r>
              <a:rPr lang="en-US" dirty="0" smtClean="0"/>
              <a:t>	Depends</a:t>
            </a:r>
          </a:p>
          <a:p>
            <a:pPr lvl="1">
              <a:buNone/>
            </a:pPr>
            <a:r>
              <a:rPr lang="en-US" dirty="0" smtClean="0"/>
              <a:t>	Footprint</a:t>
            </a:r>
            <a:r>
              <a:rPr lang="en-US" dirty="0" smtClean="0"/>
              <a:t>	</a:t>
            </a:r>
            <a:r>
              <a:rPr lang="en-US" dirty="0" smtClean="0"/>
              <a:t>	Very </a:t>
            </a:r>
            <a:r>
              <a:rPr lang="en-US" dirty="0" smtClean="0"/>
              <a:t>Heavy</a:t>
            </a:r>
          </a:p>
          <a:p>
            <a:pPr lvl="1">
              <a:buNone/>
            </a:pPr>
            <a:r>
              <a:rPr lang="en-US" dirty="0" smtClean="0"/>
              <a:t>	GC </a:t>
            </a:r>
            <a:r>
              <a:rPr lang="en-US" dirty="0" smtClean="0"/>
              <a:t>Friendly	</a:t>
            </a:r>
            <a:r>
              <a:rPr lang="en-US" dirty="0" smtClean="0"/>
              <a:t>	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ages3.wikia.nocookie.net/__cb20100116042810/mobsters2/images/9/96/Drunkpoliticia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2438400"/>
            <a:ext cx="2648980" cy="3733801"/>
          </a:xfrm>
          <a:prstGeom prst="rect">
            <a:avLst/>
          </a:prstGeom>
          <a:noFill/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Lifetime Subscribers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Lifetime Subscribers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Drunken Delegates</a:t>
            </a:r>
          </a:p>
          <a:p>
            <a:pPr lvl="0"/>
            <a:r>
              <a:rPr lang="en-US" dirty="0" smtClean="0"/>
              <a:t>Forgotten -=</a:t>
            </a:r>
          </a:p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Lifetime Subscribers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Profile</a:t>
            </a:r>
          </a:p>
          <a:p>
            <a:pPr lvl="1">
              <a:buNone/>
            </a:pPr>
            <a:r>
              <a:rPr lang="en-US" dirty="0" smtClean="0"/>
              <a:t>	Volatile	</a:t>
            </a:r>
            <a:r>
              <a:rPr lang="en-US" dirty="0" smtClean="0"/>
              <a:t>	</a:t>
            </a:r>
            <a:r>
              <a:rPr lang="en-US" dirty="0" smtClean="0"/>
              <a:t>	Yes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Catastrophic</a:t>
            </a:r>
            <a:r>
              <a:rPr lang="en-US" dirty="0" smtClean="0"/>
              <a:t>	</a:t>
            </a:r>
            <a:r>
              <a:rPr lang="en-US" dirty="0" smtClean="0"/>
              <a:t>	Depends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Footprint</a:t>
            </a:r>
            <a:r>
              <a:rPr lang="en-US" dirty="0" smtClean="0"/>
              <a:t>	</a:t>
            </a:r>
            <a:r>
              <a:rPr lang="en-US" dirty="0" smtClean="0"/>
              <a:t>	Depends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GC </a:t>
            </a:r>
            <a:r>
              <a:rPr lang="en-US" dirty="0" smtClean="0"/>
              <a:t>Friendly	</a:t>
            </a:r>
            <a:r>
              <a:rPr lang="en-US" dirty="0" smtClean="0"/>
              <a:t>	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Static Broadcasters</a:t>
            </a:r>
            <a:endParaRPr lang="en-US" sz="4000" dirty="0"/>
          </a:p>
        </p:txBody>
      </p:sp>
      <p:pic>
        <p:nvPicPr>
          <p:cNvPr id="8194" name="Picture 2" descr="http://wwwc.mentalfloss.com/blogs/wp-content/uploads/2009/07/ster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3733800" cy="4380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Static Broadcasters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Most common managed memory leak</a:t>
            </a:r>
          </a:p>
          <a:p>
            <a:pPr lvl="0"/>
            <a:r>
              <a:rPr lang="en-US" dirty="0" smtClean="0"/>
              <a:t>The dreaded ‘Static Event’</a:t>
            </a:r>
          </a:p>
          <a:p>
            <a:pPr lvl="0"/>
            <a:r>
              <a:rPr lang="en-US" dirty="0" smtClean="0"/>
              <a:t>Favorite of UI </a:t>
            </a:r>
            <a:r>
              <a:rPr lang="en-US" dirty="0" smtClean="0"/>
              <a:t>guys</a:t>
            </a:r>
          </a:p>
          <a:p>
            <a:pPr lvl="0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Party UI Suites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Static Broadcasters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Profile</a:t>
            </a:r>
          </a:p>
          <a:p>
            <a:pPr lvl="1">
              <a:buNone/>
            </a:pPr>
            <a:r>
              <a:rPr lang="en-US" dirty="0" smtClean="0"/>
              <a:t>	Volatile	</a:t>
            </a:r>
            <a:r>
              <a:rPr lang="en-US" dirty="0" smtClean="0"/>
              <a:t>	</a:t>
            </a:r>
            <a:r>
              <a:rPr lang="en-US" dirty="0" smtClean="0"/>
              <a:t>	Yes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Catastrophic</a:t>
            </a:r>
            <a:r>
              <a:rPr lang="en-US" dirty="0" smtClean="0"/>
              <a:t>	</a:t>
            </a:r>
            <a:r>
              <a:rPr lang="en-US" dirty="0" smtClean="0"/>
              <a:t>	Yes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Footprint</a:t>
            </a:r>
            <a:r>
              <a:rPr lang="en-US" dirty="0" smtClean="0"/>
              <a:t>	</a:t>
            </a:r>
            <a:r>
              <a:rPr lang="en-US" dirty="0" smtClean="0"/>
              <a:t>	Enormous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GC </a:t>
            </a:r>
            <a:r>
              <a:rPr lang="en-US" dirty="0" smtClean="0"/>
              <a:t>Friendly	</a:t>
            </a:r>
            <a:r>
              <a:rPr lang="en-US" dirty="0" smtClean="0"/>
              <a:t>	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err="1" smtClean="0"/>
              <a:t>SomeLeakyThing</a:t>
            </a:r>
            <a:endParaRPr lang="en-US" sz="4000" dirty="0"/>
          </a:p>
        </p:txBody>
      </p:sp>
      <p:pic>
        <p:nvPicPr>
          <p:cNvPr id="7" name="Picture 6" descr="setup.ico">
            <a:hlinkClick r:id="rId3" action="ppaction://program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3528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err="1" smtClean="0"/>
              <a:t>MemClean</a:t>
            </a:r>
            <a:r>
              <a:rPr lang="en-US" sz="4000" dirty="0" smtClean="0"/>
              <a:t>!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Component event handler lists </a:t>
            </a:r>
          </a:p>
          <a:p>
            <a:pPr lvl="1"/>
            <a:r>
              <a:rPr lang="en-US" dirty="0" smtClean="0"/>
              <a:t>Forms, </a:t>
            </a:r>
            <a:r>
              <a:rPr lang="en-US" dirty="0" err="1" smtClean="0"/>
              <a:t>UserControls</a:t>
            </a:r>
            <a:r>
              <a:rPr lang="en-US" dirty="0" smtClean="0"/>
              <a:t>, etc</a:t>
            </a:r>
          </a:p>
          <a:p>
            <a:pPr lvl="0"/>
            <a:r>
              <a:rPr lang="en-US" dirty="0" smtClean="0"/>
              <a:t>Component references</a:t>
            </a:r>
          </a:p>
          <a:p>
            <a:pPr lvl="0"/>
            <a:r>
              <a:rPr lang="en-US" dirty="0" smtClean="0"/>
              <a:t>Delegate invocation lists </a:t>
            </a:r>
          </a:p>
          <a:p>
            <a:pPr lvl="1"/>
            <a:r>
              <a:rPr lang="en-US" dirty="0" smtClean="0"/>
              <a:t>Events</a:t>
            </a:r>
            <a:r>
              <a:rPr lang="en-US" dirty="0" smtClean="0"/>
              <a:t>, custom delegates, etc</a:t>
            </a:r>
          </a:p>
          <a:p>
            <a:pPr lvl="0"/>
            <a:r>
              <a:rPr lang="en-US" dirty="0" smtClean="0"/>
              <a:t>All styles of Collections</a:t>
            </a:r>
          </a:p>
          <a:p>
            <a:pPr lvl="1"/>
            <a:r>
              <a:rPr lang="en-US" dirty="0" smtClean="0"/>
              <a:t>Arrays, Collections, Dictionaries, Lists, etc</a:t>
            </a:r>
          </a:p>
          <a:p>
            <a:pPr lvl="0"/>
            <a:r>
              <a:rPr lang="en-US" dirty="0" smtClean="0"/>
              <a:t>Singleton instances</a:t>
            </a:r>
          </a:p>
          <a:p>
            <a:pPr lvl="1"/>
            <a:r>
              <a:rPr lang="en-US" dirty="0" smtClean="0"/>
              <a:t>Non-static instances hidden behind a static façade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About Me…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Slinging code for over 20 years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Practicing Solution Architect in the Microsoft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Practice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Lead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Architect @ Large ISV in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Healthcare</a:t>
            </a: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Write </a:t>
            </a:r>
            <a:r>
              <a:rPr lang="en-US" i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From the Field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for IASA</a:t>
            </a:r>
          </a:p>
          <a:p>
            <a:r>
              <a:rPr lang="pt-BR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Expertise: C#, WCF, LINQ (L2O)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Crafting WCF based SOA since 2007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lvl="0" algn="l"/>
            <a:r>
              <a:rPr lang="en-US" sz="4000" dirty="0" smtClean="0"/>
              <a:t>Thank You!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quaterniondesign.net</a:t>
            </a:r>
            <a:endParaRPr lang="en-US" dirty="0" smtClean="0"/>
          </a:p>
          <a:p>
            <a:pPr lvl="0"/>
            <a:r>
              <a:rPr lang="en-US" dirty="0" smtClean="0"/>
              <a:t>codeplex.com/</a:t>
            </a:r>
            <a:r>
              <a:rPr lang="en-US" dirty="0" err="1" smtClean="0"/>
              <a:t>memclean</a:t>
            </a:r>
            <a:endParaRPr lang="en-US" dirty="0" smtClean="0"/>
          </a:p>
          <a:p>
            <a:pPr lvl="0"/>
            <a:r>
              <a:rPr lang="en-US" dirty="0" smtClean="0"/>
              <a:t>iasahome.org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00200" y="1143000"/>
            <a:ext cx="7467600" cy="609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What to expect: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7652" name="Picture 4" descr="http://upload.wikimedia.org/wikipedia/en/1/10/Spanish_Inquisition_%28Monty_Python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057400"/>
            <a:ext cx="5943600" cy="4452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What to expect: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Why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, not How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To Dispose or not to Dispose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Your local .NET Delegation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The Patterns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Think, then Code</a:t>
            </a:r>
          </a:p>
          <a:p>
            <a:r>
              <a:rPr lang="en-US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MemClean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!</a:t>
            </a: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What I expect of you: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Working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Knowledge:</a:t>
            </a: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C#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.NET Delegation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Quick Overview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What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is .NET GC?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Reference-tracing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Non-deterministic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3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Generations</a:t>
            </a: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Very diligent</a:t>
            </a:r>
          </a:p>
          <a:p>
            <a:pPr lvl="1"/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To Dispose or not to </a:t>
            </a:r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Dispose?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4578" name="Picture 2" descr="http://www.bellefonte.net/wp-content/uploads/2008/11/garbage-truc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286000"/>
            <a:ext cx="4400550" cy="343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What is a delegate?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1508" name="Picture 4" descr="http://candobetter.org/files/delegate-authori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133600"/>
            <a:ext cx="4114800" cy="4010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2">
  <a:themeElements>
    <a:clrScheme name="Custom 1">
      <a:dk1>
        <a:srgbClr val="C6D9F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Blueprint 2</Template>
  <TotalTime>173</TotalTime>
  <Words>645</Words>
  <Application>Microsoft Office PowerPoint</Application>
  <PresentationFormat>On-screen Show (4:3)</PresentationFormat>
  <Paragraphs>215</Paragraphs>
  <Slides>30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Presentation2</vt:lpstr>
      <vt:lpstr>.NET Managed Memory Leaks: The Truth</vt:lpstr>
      <vt:lpstr>Slide 2</vt:lpstr>
      <vt:lpstr>About Me…</vt:lpstr>
      <vt:lpstr>Slide 4</vt:lpstr>
      <vt:lpstr>What to expect:</vt:lpstr>
      <vt:lpstr>What I expect of you:</vt:lpstr>
      <vt:lpstr>Quick Overview</vt:lpstr>
      <vt:lpstr>To Dispose or not to Dispose?</vt:lpstr>
      <vt:lpstr>What is a delegate?</vt:lpstr>
      <vt:lpstr>What is a delegate?</vt:lpstr>
      <vt:lpstr>Recap</vt:lpstr>
      <vt:lpstr>Leaky, Leaky</vt:lpstr>
      <vt:lpstr>Promiscuous  Referencers</vt:lpstr>
      <vt:lpstr>Promiscuous  Referencers</vt:lpstr>
      <vt:lpstr>Promiscuous  Referencers</vt:lpstr>
      <vt:lpstr>Lifers</vt:lpstr>
      <vt:lpstr>Lifers</vt:lpstr>
      <vt:lpstr>Lifers</vt:lpstr>
      <vt:lpstr>Collectors</vt:lpstr>
      <vt:lpstr>Collectors</vt:lpstr>
      <vt:lpstr>Collectors</vt:lpstr>
      <vt:lpstr>Lifetime Subscribers</vt:lpstr>
      <vt:lpstr>Lifetime Subscribers</vt:lpstr>
      <vt:lpstr>Lifetime Subscribers</vt:lpstr>
      <vt:lpstr>Static Broadcasters</vt:lpstr>
      <vt:lpstr>Static Broadcasters</vt:lpstr>
      <vt:lpstr>Static Broadcasters</vt:lpstr>
      <vt:lpstr>SomeLeakyThing</vt:lpstr>
      <vt:lpstr>MemClean!</vt:lpstr>
      <vt:lpstr>Thank You!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.NET Managed Memory Leaks: The Truth</dc:title>
  <dc:creator>Montgomery, Michael</dc:creator>
  <cp:lastModifiedBy>Montgomery, Michael</cp:lastModifiedBy>
  <cp:revision>43</cp:revision>
  <dcterms:created xsi:type="dcterms:W3CDTF">2006-08-16T00:00:00Z</dcterms:created>
  <dcterms:modified xsi:type="dcterms:W3CDTF">2010-04-05T04:09:50Z</dcterms:modified>
</cp:coreProperties>
</file>