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9" r:id="rId31"/>
    <p:sldId id="286" r:id="rId32"/>
    <p:sldId id="287" r:id="rId33"/>
    <p:sldId id="288"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5" r:id="rId48"/>
    <p:sldId id="304" r:id="rId49"/>
    <p:sldId id="303" r:id="rId50"/>
    <p:sldId id="306" r:id="rId51"/>
    <p:sldId id="307" r:id="rId52"/>
    <p:sldId id="308" r:id="rId53"/>
    <p:sldId id="309" r:id="rId54"/>
    <p:sldId id="310"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AE9"/>
    <a:srgbClr val="2A476C"/>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7" d="100"/>
          <a:sy n="127"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10/17/2009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10/17/2009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mailto:quaterniondesign@verizon.net" TargetMode="External"/><Relationship Id="rId2" Type="http://schemas.openxmlformats.org/officeDocument/2006/relationships/hyperlink" Target="http://www.quaterniondesign.ne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685800"/>
            <a:ext cx="7543800" cy="1470025"/>
          </a:xfrm>
        </p:spPr>
        <p:txBody>
          <a:bodyPr>
            <a:normAutofit/>
          </a:bodyPr>
          <a:lstStyle/>
          <a:p>
            <a:pPr algn="l"/>
            <a:r>
              <a:rPr lang="en-US" sz="3200" b="1" dirty="0" smtClean="0">
                <a:solidFill>
                  <a:schemeClr val="tx2">
                    <a:lumMod val="20000"/>
                    <a:lumOff val="80000"/>
                  </a:schemeClr>
                </a:solidFill>
              </a:rPr>
              <a:t>When .NET RIA Services are not the Answer</a:t>
            </a:r>
            <a:endParaRPr lang="en-US" sz="3200" b="1" dirty="0">
              <a:solidFill>
                <a:schemeClr val="tx2">
                  <a:lumMod val="20000"/>
                  <a:lumOff val="80000"/>
                </a:schemeClr>
              </a:solidFill>
            </a:endParaRPr>
          </a:p>
        </p:txBody>
      </p:sp>
      <p:sp>
        <p:nvSpPr>
          <p:cNvPr id="3" name="Subtitle 2"/>
          <p:cNvSpPr>
            <a:spLocks noGrp="1"/>
          </p:cNvSpPr>
          <p:nvPr>
            <p:ph type="subTitle" idx="1"/>
          </p:nvPr>
        </p:nvSpPr>
        <p:spPr>
          <a:xfrm>
            <a:off x="1447800" y="2286000"/>
            <a:ext cx="7696200" cy="1273175"/>
          </a:xfrm>
        </p:spPr>
        <p:txBody>
          <a:bodyPr>
            <a:normAutofit/>
          </a:bodyPr>
          <a:lstStyle/>
          <a:p>
            <a:r>
              <a:rPr lang="en-US" dirty="0" smtClean="0">
                <a:solidFill>
                  <a:schemeClr val="tx2">
                    <a:lumMod val="20000"/>
                    <a:lumOff val="80000"/>
                  </a:schemeClr>
                </a:solidFill>
              </a:rPr>
              <a:t>Philly.net</a:t>
            </a:r>
          </a:p>
          <a:p>
            <a:r>
              <a:rPr lang="en-US" dirty="0" smtClean="0">
                <a:solidFill>
                  <a:schemeClr val="tx2">
                    <a:lumMod val="20000"/>
                    <a:lumOff val="80000"/>
                  </a:schemeClr>
                </a:solidFill>
              </a:rPr>
              <a:t>Code Camp 2009.2</a:t>
            </a:r>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What is .NET RIA Services?</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But wait! What is RIA?</a:t>
            </a:r>
          </a:p>
          <a:p>
            <a:pPr lvl="1"/>
            <a:r>
              <a:rPr lang="en-US" b="1" dirty="0" smtClean="0">
                <a:solidFill>
                  <a:schemeClr val="tx2">
                    <a:lumMod val="20000"/>
                    <a:lumOff val="80000"/>
                  </a:schemeClr>
                </a:solidFill>
              </a:rPr>
              <a:t>R</a:t>
            </a:r>
            <a:r>
              <a:rPr lang="en-US" dirty="0" smtClean="0">
                <a:solidFill>
                  <a:schemeClr val="tx2">
                    <a:lumMod val="20000"/>
                    <a:lumOff val="80000"/>
                  </a:schemeClr>
                </a:solidFill>
              </a:rPr>
              <a:t>ich </a:t>
            </a:r>
            <a:r>
              <a:rPr lang="en-US" b="1" dirty="0" smtClean="0">
                <a:solidFill>
                  <a:schemeClr val="tx2">
                    <a:lumMod val="20000"/>
                    <a:lumOff val="80000"/>
                  </a:schemeClr>
                </a:solidFill>
              </a:rPr>
              <a:t>I</a:t>
            </a:r>
            <a:r>
              <a:rPr lang="en-US" dirty="0" smtClean="0">
                <a:solidFill>
                  <a:schemeClr val="tx2">
                    <a:lumMod val="20000"/>
                    <a:lumOff val="80000"/>
                  </a:schemeClr>
                </a:solidFill>
              </a:rPr>
              <a:t>nternet </a:t>
            </a:r>
            <a:r>
              <a:rPr lang="en-US" b="1" dirty="0" smtClean="0">
                <a:solidFill>
                  <a:schemeClr val="tx2">
                    <a:lumMod val="20000"/>
                    <a:lumOff val="80000"/>
                  </a:schemeClr>
                </a:solidFill>
              </a:rPr>
              <a:t>A</a:t>
            </a:r>
            <a:r>
              <a:rPr lang="en-US" dirty="0" smtClean="0">
                <a:solidFill>
                  <a:schemeClr val="tx2">
                    <a:lumMod val="20000"/>
                    <a:lumOff val="80000"/>
                  </a:schemeClr>
                </a:solidFill>
              </a:rPr>
              <a:t>pplication</a:t>
            </a:r>
          </a:p>
          <a:p>
            <a:r>
              <a:rPr lang="en-US" dirty="0" smtClean="0">
                <a:solidFill>
                  <a:schemeClr val="tx2">
                    <a:lumMod val="20000"/>
                    <a:lumOff val="80000"/>
                  </a:schemeClr>
                </a:solidFill>
              </a:rPr>
              <a:t>Sounds like?</a:t>
            </a:r>
          </a:p>
          <a:p>
            <a:pPr lvl="1"/>
            <a:r>
              <a:rPr lang="en-US" dirty="0" smtClean="0">
                <a:solidFill>
                  <a:schemeClr val="tx2">
                    <a:lumMod val="20000"/>
                    <a:lumOff val="80000"/>
                  </a:schemeClr>
                </a:solidFill>
              </a:rPr>
              <a:t>Smart Client in a browser</a:t>
            </a:r>
          </a:p>
          <a:p>
            <a:r>
              <a:rPr lang="en-US" dirty="0" smtClean="0">
                <a:solidFill>
                  <a:schemeClr val="tx2">
                    <a:lumMod val="20000"/>
                    <a:lumOff val="80000"/>
                  </a:schemeClr>
                </a:solidFill>
              </a:rPr>
              <a:t>Possible Definition?</a:t>
            </a:r>
          </a:p>
          <a:p>
            <a:pPr lvl="1"/>
            <a:r>
              <a:rPr lang="en-US" dirty="0" smtClean="0">
                <a:solidFill>
                  <a:schemeClr val="tx2">
                    <a:lumMod val="20000"/>
                    <a:lumOff val="80000"/>
                  </a:schemeClr>
                </a:solidFill>
              </a:rPr>
              <a:t>Data services for Silverlight</a:t>
            </a:r>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Microsoft Spin</a:t>
            </a:r>
          </a:p>
        </p:txBody>
      </p:sp>
      <p:sp>
        <p:nvSpPr>
          <p:cNvPr id="3" name="Content Placeholder 2"/>
          <p:cNvSpPr>
            <a:spLocks noGrp="1"/>
          </p:cNvSpPr>
          <p:nvPr>
            <p:ph idx="1"/>
          </p:nvPr>
        </p:nvSpPr>
        <p:spPr>
          <a:xfrm>
            <a:off x="1295400" y="2362200"/>
            <a:ext cx="7848600" cy="3505200"/>
          </a:xfrm>
        </p:spPr>
        <p:txBody>
          <a:bodyPr>
            <a:normAutofit fontScale="92500" lnSpcReduction="20000"/>
          </a:bodyPr>
          <a:lstStyle/>
          <a:p>
            <a:r>
              <a:rPr lang="en-US" sz="3500" dirty="0" smtClean="0">
                <a:solidFill>
                  <a:schemeClr val="tx2">
                    <a:lumMod val="20000"/>
                    <a:lumOff val="80000"/>
                  </a:schemeClr>
                </a:solidFill>
              </a:rPr>
              <a:t>"For many reasons, I like to think of .NET RIA Services and what we are doing as </a:t>
            </a:r>
            <a:r>
              <a:rPr lang="en-US" sz="3500" b="1" dirty="0" smtClean="0">
                <a:solidFill>
                  <a:schemeClr val="tx2">
                    <a:lumMod val="20000"/>
                    <a:lumOff val="80000"/>
                  </a:schemeClr>
                </a:solidFill>
              </a:rPr>
              <a:t>RAD</a:t>
            </a:r>
            <a:r>
              <a:rPr lang="en-US" sz="3500" dirty="0" smtClean="0">
                <a:solidFill>
                  <a:schemeClr val="tx2">
                    <a:lumMod val="20000"/>
                    <a:lumOff val="80000"/>
                  </a:schemeClr>
                </a:solidFill>
              </a:rPr>
              <a:t> for </a:t>
            </a:r>
            <a:r>
              <a:rPr lang="en-US" sz="3500" b="1" dirty="0" smtClean="0">
                <a:solidFill>
                  <a:schemeClr val="tx2">
                    <a:lumMod val="20000"/>
                    <a:lumOff val="80000"/>
                  </a:schemeClr>
                </a:solidFill>
              </a:rPr>
              <a:t>RIA</a:t>
            </a:r>
            <a:r>
              <a:rPr lang="en-US" sz="3500" dirty="0" smtClean="0">
                <a:solidFill>
                  <a:schemeClr val="tx2">
                    <a:lumMod val="20000"/>
                    <a:lumOff val="80000"/>
                  </a:schemeClr>
                </a:solidFill>
              </a:rPr>
              <a:t>."</a:t>
            </a:r>
          </a:p>
          <a:p>
            <a:pPr lvl="1"/>
            <a:r>
              <a:rPr lang="en-US" sz="3000" dirty="0" err="1" smtClean="0">
                <a:solidFill>
                  <a:schemeClr val="tx2">
                    <a:lumMod val="20000"/>
                    <a:lumOff val="80000"/>
                  </a:schemeClr>
                </a:solidFill>
              </a:rPr>
              <a:t>Nikhilk</a:t>
            </a:r>
            <a:r>
              <a:rPr lang="en-US" sz="3000" dirty="0" smtClean="0">
                <a:solidFill>
                  <a:schemeClr val="tx2">
                    <a:lumMod val="20000"/>
                    <a:lumOff val="80000"/>
                  </a:schemeClr>
                </a:solidFill>
              </a:rPr>
              <a:t> Kothari</a:t>
            </a:r>
          </a:p>
          <a:p>
            <a:pPr lvl="1">
              <a:buNone/>
            </a:pPr>
            <a:r>
              <a:rPr lang="en-US" sz="3000" dirty="0" smtClean="0">
                <a:solidFill>
                  <a:schemeClr val="tx2">
                    <a:lumMod val="20000"/>
                    <a:lumOff val="80000"/>
                  </a:schemeClr>
                </a:solidFill>
              </a:rPr>
              <a:t>	Software Architect</a:t>
            </a:r>
          </a:p>
          <a:p>
            <a:pPr lvl="1">
              <a:buNone/>
            </a:pPr>
            <a:r>
              <a:rPr lang="en-US" sz="3000" dirty="0" smtClean="0">
                <a:solidFill>
                  <a:schemeClr val="tx2">
                    <a:lumMod val="20000"/>
                    <a:lumOff val="80000"/>
                  </a:schemeClr>
                </a:solidFill>
              </a:rPr>
              <a:t>	.NET Developer Platform Group</a:t>
            </a:r>
          </a:p>
          <a:p>
            <a:r>
              <a:rPr lang="en-US" sz="3500" dirty="0" smtClean="0">
                <a:solidFill>
                  <a:schemeClr val="tx2">
                    <a:lumMod val="20000"/>
                    <a:lumOff val="80000"/>
                  </a:schemeClr>
                </a:solidFill>
              </a:rPr>
              <a:t>Sounds like?</a:t>
            </a:r>
          </a:p>
          <a:p>
            <a:pPr lvl="1"/>
            <a:r>
              <a:rPr lang="en-US" sz="3000" dirty="0" smtClean="0">
                <a:solidFill>
                  <a:schemeClr val="tx2">
                    <a:lumMod val="20000"/>
                    <a:lumOff val="80000"/>
                  </a:schemeClr>
                </a:solidFill>
              </a:rPr>
              <a:t>VB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a:t>
            </a:r>
            <a:r>
              <a:rPr lang="en-US" dirty="0" err="1" smtClean="0">
                <a:solidFill>
                  <a:schemeClr val="tx2">
                    <a:lumMod val="20000"/>
                    <a:lumOff val="80000"/>
                  </a:schemeClr>
                </a:solidFill>
              </a:rPr>
              <a:t>Nikhilk</a:t>
            </a:r>
            <a:r>
              <a:rPr lang="en-US" dirty="0" smtClean="0">
                <a:solidFill>
                  <a:schemeClr val="tx2">
                    <a:lumMod val="20000"/>
                    <a:lumOff val="80000"/>
                  </a:schemeClr>
                </a:solidFill>
              </a:rPr>
              <a:t> Kothari, MIX 3/09]</a:t>
            </a:r>
            <a:endParaRPr lang="en-US" dirty="0">
              <a:solidFill>
                <a:schemeClr val="tx2">
                  <a:lumMod val="20000"/>
                  <a:lumOff val="80000"/>
                </a:schemeClr>
              </a:solidFill>
            </a:endParaRPr>
          </a:p>
        </p:txBody>
      </p:sp>
      <p:pic>
        <p:nvPicPr>
          <p:cNvPr id="4" name="Picture 3" descr="Infrastructure behind a DomainService and DomainContext"/>
          <p:cNvPicPr/>
          <p:nvPr/>
        </p:nvPicPr>
        <p:blipFill>
          <a:blip r:embed="rId2"/>
          <a:srcRect/>
          <a:stretch>
            <a:fillRect/>
          </a:stretch>
        </p:blipFill>
        <p:spPr bwMode="auto">
          <a:xfrm>
            <a:off x="1752600" y="3276600"/>
            <a:ext cx="6629400"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a:t>
            </a:r>
            <a:r>
              <a:rPr lang="en-US" dirty="0" err="1" smtClean="0">
                <a:solidFill>
                  <a:schemeClr val="tx2">
                    <a:lumMod val="20000"/>
                    <a:lumOff val="80000"/>
                  </a:schemeClr>
                </a:solidFill>
              </a:rPr>
              <a:t>Nikhilk</a:t>
            </a:r>
            <a:r>
              <a:rPr lang="en-US" dirty="0" smtClean="0">
                <a:solidFill>
                  <a:schemeClr val="tx2">
                    <a:lumMod val="20000"/>
                    <a:lumOff val="80000"/>
                  </a:schemeClr>
                </a:solidFill>
              </a:rPr>
              <a:t> Kothari, MIX 3/09]</a:t>
            </a:r>
            <a:endParaRPr lang="en-US" dirty="0">
              <a:solidFill>
                <a:schemeClr val="tx2">
                  <a:lumMod val="20000"/>
                  <a:lumOff val="80000"/>
                </a:schemeClr>
              </a:solidFill>
            </a:endParaRPr>
          </a:p>
        </p:txBody>
      </p:sp>
      <p:pic>
        <p:nvPicPr>
          <p:cNvPr id="4" name="Picture 3" descr="Infrastructure behind a DomainService and DomainContext"/>
          <p:cNvPicPr/>
          <p:nvPr/>
        </p:nvPicPr>
        <p:blipFill>
          <a:blip r:embed="rId2"/>
          <a:srcRect/>
          <a:stretch>
            <a:fillRect/>
          </a:stretch>
        </p:blipFill>
        <p:spPr bwMode="auto">
          <a:xfrm>
            <a:off x="1752600" y="3276600"/>
            <a:ext cx="6629400" cy="2209800"/>
          </a:xfrm>
          <a:prstGeom prst="rect">
            <a:avLst/>
          </a:prstGeom>
          <a:noFill/>
          <a:ln w="9525">
            <a:noFill/>
            <a:miter lim="800000"/>
            <a:headEnd/>
            <a:tailEnd/>
          </a:ln>
        </p:spPr>
      </p:pic>
      <p:sp>
        <p:nvSpPr>
          <p:cNvPr id="7" name="Right Arrow 6"/>
          <p:cNvSpPr/>
          <p:nvPr/>
        </p:nvSpPr>
        <p:spPr>
          <a:xfrm rot="15071303">
            <a:off x="4316124" y="5042250"/>
            <a:ext cx="1243898" cy="349723"/>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105400" y="5791200"/>
            <a:ext cx="3048000" cy="369332"/>
          </a:xfrm>
          <a:prstGeom prst="rect">
            <a:avLst/>
          </a:prstGeom>
          <a:noFill/>
        </p:spPr>
        <p:txBody>
          <a:bodyPr wrap="square" rtlCol="0">
            <a:spAutoFit/>
          </a:bodyPr>
          <a:lstStyle/>
          <a:p>
            <a:r>
              <a:rPr lang="en-US" dirty="0" smtClean="0">
                <a:solidFill>
                  <a:srgbClr val="D1DAE9"/>
                </a:solidFill>
              </a:rPr>
              <a:t>A Freudian Slip? I think NOT!</a:t>
            </a:r>
            <a:endParaRPr lang="en-US" dirty="0">
              <a:solidFill>
                <a:srgbClr val="D1DAE9"/>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a:t>
            </a:r>
            <a:r>
              <a:rPr lang="en-US" dirty="0" err="1" smtClean="0">
                <a:solidFill>
                  <a:schemeClr val="tx2">
                    <a:lumMod val="20000"/>
                    <a:lumOff val="80000"/>
                  </a:schemeClr>
                </a:solidFill>
              </a:rPr>
              <a:t>Nikhilk</a:t>
            </a:r>
            <a:r>
              <a:rPr lang="en-US" dirty="0" smtClean="0">
                <a:solidFill>
                  <a:schemeClr val="tx2">
                    <a:lumMod val="20000"/>
                    <a:lumOff val="80000"/>
                  </a:schemeClr>
                </a:solidFill>
              </a:rPr>
              <a:t> Kothari, MIX 3/09]</a:t>
            </a:r>
            <a:endParaRPr lang="en-US" dirty="0">
              <a:solidFill>
                <a:schemeClr val="tx2">
                  <a:lumMod val="20000"/>
                  <a:lumOff val="80000"/>
                </a:schemeClr>
              </a:solidFill>
            </a:endParaRPr>
          </a:p>
        </p:txBody>
      </p:sp>
      <p:pic>
        <p:nvPicPr>
          <p:cNvPr id="9" name="Picture 8" descr="Pattern.png"/>
          <p:cNvPicPr/>
          <p:nvPr/>
        </p:nvPicPr>
        <p:blipFill>
          <a:blip r:embed="rId2"/>
          <a:stretch>
            <a:fillRect/>
          </a:stretch>
        </p:blipFill>
        <p:spPr>
          <a:xfrm>
            <a:off x="1752600" y="3048000"/>
            <a:ext cx="6781800" cy="2286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a:t>
            </a:r>
            <a:r>
              <a:rPr lang="en-US" dirty="0" err="1" smtClean="0">
                <a:solidFill>
                  <a:schemeClr val="tx2">
                    <a:lumMod val="20000"/>
                    <a:lumOff val="80000"/>
                  </a:schemeClr>
                </a:solidFill>
              </a:rPr>
              <a:t>Nikhilk</a:t>
            </a:r>
            <a:r>
              <a:rPr lang="en-US" dirty="0" smtClean="0">
                <a:solidFill>
                  <a:schemeClr val="tx2">
                    <a:lumMod val="20000"/>
                    <a:lumOff val="80000"/>
                  </a:schemeClr>
                </a:solidFill>
              </a:rPr>
              <a:t> Kothari, MIX 3/09]</a:t>
            </a:r>
            <a:endParaRPr lang="en-US" dirty="0">
              <a:solidFill>
                <a:schemeClr val="tx2">
                  <a:lumMod val="20000"/>
                  <a:lumOff val="80000"/>
                </a:schemeClr>
              </a:solidFill>
            </a:endParaRPr>
          </a:p>
        </p:txBody>
      </p:sp>
      <p:pic>
        <p:nvPicPr>
          <p:cNvPr id="9" name="Picture 8" descr="Pattern.png"/>
          <p:cNvPicPr/>
          <p:nvPr/>
        </p:nvPicPr>
        <p:blipFill>
          <a:blip r:embed="rId2"/>
          <a:stretch>
            <a:fillRect/>
          </a:stretch>
        </p:blipFill>
        <p:spPr>
          <a:xfrm>
            <a:off x="1752600" y="3048000"/>
            <a:ext cx="6781800" cy="2286000"/>
          </a:xfrm>
          <a:prstGeom prst="rect">
            <a:avLst/>
          </a:prstGeom>
        </p:spPr>
      </p:pic>
      <p:sp>
        <p:nvSpPr>
          <p:cNvPr id="6" name="Rounded Rectangle 5"/>
          <p:cNvSpPr/>
          <p:nvPr/>
        </p:nvSpPr>
        <p:spPr>
          <a:xfrm>
            <a:off x="1752600" y="3276600"/>
            <a:ext cx="10668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486400" y="3276600"/>
            <a:ext cx="11430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5410200" y="4648200"/>
            <a:ext cx="10668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4419600" y="3581400"/>
            <a:ext cx="10668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21]</a:t>
            </a:r>
            <a:endParaRPr lang="en-US" dirty="0">
              <a:solidFill>
                <a:schemeClr val="tx2">
                  <a:lumMod val="20000"/>
                  <a:lumOff val="80000"/>
                </a:schemeClr>
              </a:solidFill>
            </a:endParaRPr>
          </a:p>
        </p:txBody>
      </p:sp>
      <p:pic>
        <p:nvPicPr>
          <p:cNvPr id="11" name="Picture 10"/>
          <p:cNvPicPr/>
          <p:nvPr/>
        </p:nvPicPr>
        <p:blipFill>
          <a:blip r:embed="rId2"/>
          <a:srcRect/>
          <a:stretch>
            <a:fillRect/>
          </a:stretch>
        </p:blipFill>
        <p:spPr bwMode="auto">
          <a:xfrm>
            <a:off x="1752600" y="3048000"/>
            <a:ext cx="70104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21]</a:t>
            </a:r>
            <a:endParaRPr lang="en-US" dirty="0">
              <a:solidFill>
                <a:schemeClr val="tx2">
                  <a:lumMod val="20000"/>
                  <a:lumOff val="80000"/>
                </a:schemeClr>
              </a:solidFill>
            </a:endParaRPr>
          </a:p>
        </p:txBody>
      </p:sp>
      <p:pic>
        <p:nvPicPr>
          <p:cNvPr id="11" name="Picture 10"/>
          <p:cNvPicPr/>
          <p:nvPr/>
        </p:nvPicPr>
        <p:blipFill>
          <a:blip r:embed="rId2"/>
          <a:srcRect/>
          <a:stretch>
            <a:fillRect/>
          </a:stretch>
        </p:blipFill>
        <p:spPr bwMode="auto">
          <a:xfrm>
            <a:off x="1752600" y="3048000"/>
            <a:ext cx="7010400" cy="1828800"/>
          </a:xfrm>
          <a:prstGeom prst="rect">
            <a:avLst/>
          </a:prstGeom>
          <a:noFill/>
          <a:ln w="9525">
            <a:noFill/>
            <a:miter lim="800000"/>
            <a:headEnd/>
            <a:tailEnd/>
          </a:ln>
        </p:spPr>
      </p:pic>
      <p:sp>
        <p:nvSpPr>
          <p:cNvPr id="5" name="Rounded Rectangle 4"/>
          <p:cNvSpPr/>
          <p:nvPr/>
        </p:nvSpPr>
        <p:spPr>
          <a:xfrm>
            <a:off x="3200400" y="3581400"/>
            <a:ext cx="9144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1752600" y="3962400"/>
            <a:ext cx="18288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3450235" y="4388370"/>
            <a:ext cx="969365"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796790" y="3962400"/>
            <a:ext cx="648325"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6674370" y="3566410"/>
            <a:ext cx="125043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23]</a:t>
            </a:r>
            <a:endParaRPr lang="en-US" dirty="0">
              <a:solidFill>
                <a:schemeClr val="tx2">
                  <a:lumMod val="20000"/>
                  <a:lumOff val="80000"/>
                </a:schemeClr>
              </a:solidFill>
            </a:endParaRPr>
          </a:p>
        </p:txBody>
      </p:sp>
      <p:pic>
        <p:nvPicPr>
          <p:cNvPr id="10" name="Picture 9"/>
          <p:cNvPicPr/>
          <p:nvPr/>
        </p:nvPicPr>
        <p:blipFill>
          <a:blip r:embed="rId2"/>
          <a:srcRect/>
          <a:stretch>
            <a:fillRect/>
          </a:stretch>
        </p:blipFill>
        <p:spPr bwMode="auto">
          <a:xfrm>
            <a:off x="1752600" y="3048000"/>
            <a:ext cx="6934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23]</a:t>
            </a:r>
            <a:endParaRPr lang="en-US" dirty="0">
              <a:solidFill>
                <a:schemeClr val="tx2">
                  <a:lumMod val="20000"/>
                  <a:lumOff val="80000"/>
                </a:schemeClr>
              </a:solidFill>
            </a:endParaRPr>
          </a:p>
        </p:txBody>
      </p:sp>
      <p:pic>
        <p:nvPicPr>
          <p:cNvPr id="10" name="Picture 9"/>
          <p:cNvPicPr/>
          <p:nvPr/>
        </p:nvPicPr>
        <p:blipFill>
          <a:blip r:embed="rId2"/>
          <a:srcRect/>
          <a:stretch>
            <a:fillRect/>
          </a:stretch>
        </p:blipFill>
        <p:spPr bwMode="auto">
          <a:xfrm>
            <a:off x="1752600" y="3048000"/>
            <a:ext cx="6934200" cy="1219200"/>
          </a:xfrm>
          <a:prstGeom prst="rect">
            <a:avLst/>
          </a:prstGeom>
          <a:noFill/>
          <a:ln w="9525">
            <a:noFill/>
            <a:miter lim="800000"/>
            <a:headEnd/>
            <a:tailEnd/>
          </a:ln>
        </p:spPr>
      </p:pic>
      <p:sp>
        <p:nvSpPr>
          <p:cNvPr id="5" name="Rounded Rectangle 4"/>
          <p:cNvSpPr/>
          <p:nvPr/>
        </p:nvSpPr>
        <p:spPr>
          <a:xfrm>
            <a:off x="4191000" y="3048000"/>
            <a:ext cx="10668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430780" y="3055495"/>
            <a:ext cx="111302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706380" y="3458980"/>
            <a:ext cx="50342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685800"/>
            <a:ext cx="7848600" cy="1470025"/>
          </a:xfrm>
        </p:spPr>
        <p:txBody>
          <a:bodyPr/>
          <a:lstStyle/>
          <a:p>
            <a:pPr algn="l"/>
            <a:r>
              <a:rPr lang="en-US" dirty="0" smtClean="0">
                <a:solidFill>
                  <a:schemeClr val="tx2">
                    <a:lumMod val="20000"/>
                    <a:lumOff val="80000"/>
                  </a:schemeClr>
                </a:solidFill>
              </a:rPr>
              <a:t>Michael ‘Monty’ Montgomery</a:t>
            </a:r>
            <a:endParaRPr lang="en-US" dirty="0">
              <a:solidFill>
                <a:schemeClr val="tx2">
                  <a:lumMod val="20000"/>
                  <a:lumOff val="80000"/>
                </a:schemeClr>
              </a:solidFill>
            </a:endParaRPr>
          </a:p>
        </p:txBody>
      </p:sp>
      <p:sp>
        <p:nvSpPr>
          <p:cNvPr id="3" name="Subtitle 2"/>
          <p:cNvSpPr>
            <a:spLocks noGrp="1"/>
          </p:cNvSpPr>
          <p:nvPr>
            <p:ph type="subTitle" idx="1"/>
          </p:nvPr>
        </p:nvSpPr>
        <p:spPr>
          <a:xfrm>
            <a:off x="1295400" y="2286000"/>
            <a:ext cx="7848599" cy="1752600"/>
          </a:xfrm>
        </p:spPr>
        <p:txBody>
          <a:bodyPr>
            <a:normAutofit/>
          </a:bodyPr>
          <a:lstStyle/>
          <a:p>
            <a:pPr algn="l">
              <a:buFont typeface="Arial" pitchFamily="34" charset="0"/>
              <a:buChar char="•"/>
            </a:pPr>
            <a:r>
              <a:rPr lang="en-US" dirty="0" smtClean="0">
                <a:solidFill>
                  <a:schemeClr val="tx2">
                    <a:lumMod val="20000"/>
                    <a:lumOff val="80000"/>
                  </a:schemeClr>
                </a:solidFill>
              </a:rPr>
              <a:t>  Lead Solution Architect </a:t>
            </a:r>
          </a:p>
          <a:p>
            <a:pPr algn="l">
              <a:lnSpc>
                <a:spcPct val="50000"/>
              </a:lnSpc>
            </a:pPr>
            <a:r>
              <a:rPr lang="en-US" sz="2400" dirty="0" smtClean="0">
                <a:solidFill>
                  <a:schemeClr val="tx2">
                    <a:lumMod val="20000"/>
                    <a:lumOff val="80000"/>
                  </a:schemeClr>
                </a:solidFill>
              </a:rPr>
              <a:t>     NextGen Healthcare Information Systems, Inc</a:t>
            </a:r>
          </a:p>
          <a:p>
            <a:pPr algn="l">
              <a:buFont typeface="Arial" pitchFamily="34" charset="0"/>
              <a:buChar char="•"/>
            </a:pPr>
            <a:r>
              <a:rPr lang="en-US" dirty="0" smtClean="0">
                <a:solidFill>
                  <a:schemeClr val="tx2">
                    <a:lumMod val="20000"/>
                    <a:lumOff val="80000"/>
                  </a:schemeClr>
                </a:solidFill>
              </a:rPr>
              <a:t>  Principal Solution Architect</a:t>
            </a:r>
          </a:p>
          <a:p>
            <a:pPr algn="l">
              <a:lnSpc>
                <a:spcPct val="60000"/>
              </a:lnSpc>
            </a:pPr>
            <a:r>
              <a:rPr lang="en-US" sz="2400" dirty="0" smtClean="0">
                <a:solidFill>
                  <a:schemeClr val="tx2">
                    <a:lumMod val="20000"/>
                    <a:lumOff val="80000"/>
                  </a:schemeClr>
                </a:solidFill>
              </a:rPr>
              <a:t>     Quaternion Design</a:t>
            </a:r>
            <a:endParaRPr lang="en-US" sz="2400"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15]</a:t>
            </a:r>
            <a:endParaRPr lang="en-US" dirty="0">
              <a:solidFill>
                <a:schemeClr val="tx2">
                  <a:lumMod val="20000"/>
                  <a:lumOff val="80000"/>
                </a:schemeClr>
              </a:solidFill>
            </a:endParaRPr>
          </a:p>
        </p:txBody>
      </p:sp>
      <p:pic>
        <p:nvPicPr>
          <p:cNvPr id="8" name="Picture 7"/>
          <p:cNvPicPr/>
          <p:nvPr/>
        </p:nvPicPr>
        <p:blipFill>
          <a:blip r:embed="rId2"/>
          <a:srcRect/>
          <a:stretch>
            <a:fillRect/>
          </a:stretch>
        </p:blipFill>
        <p:spPr bwMode="auto">
          <a:xfrm>
            <a:off x="1752600" y="3200400"/>
            <a:ext cx="68580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15]</a:t>
            </a:r>
            <a:endParaRPr lang="en-US" dirty="0">
              <a:solidFill>
                <a:schemeClr val="tx2">
                  <a:lumMod val="20000"/>
                  <a:lumOff val="80000"/>
                </a:schemeClr>
              </a:solidFill>
            </a:endParaRPr>
          </a:p>
        </p:txBody>
      </p:sp>
      <p:pic>
        <p:nvPicPr>
          <p:cNvPr id="8" name="Picture 7"/>
          <p:cNvPicPr/>
          <p:nvPr/>
        </p:nvPicPr>
        <p:blipFill>
          <a:blip r:embed="rId2"/>
          <a:srcRect/>
          <a:stretch>
            <a:fillRect/>
          </a:stretch>
        </p:blipFill>
        <p:spPr bwMode="auto">
          <a:xfrm>
            <a:off x="1752600" y="3200400"/>
            <a:ext cx="6858000" cy="2514600"/>
          </a:xfrm>
          <a:prstGeom prst="rect">
            <a:avLst/>
          </a:prstGeom>
          <a:noFill/>
          <a:ln w="9525">
            <a:noFill/>
            <a:miter lim="800000"/>
            <a:headEnd/>
            <a:tailEnd/>
          </a:ln>
        </p:spPr>
      </p:pic>
      <p:sp>
        <p:nvSpPr>
          <p:cNvPr id="5" name="Rounded Rectangle 4"/>
          <p:cNvSpPr/>
          <p:nvPr/>
        </p:nvSpPr>
        <p:spPr>
          <a:xfrm>
            <a:off x="2743200" y="4648200"/>
            <a:ext cx="1295400" cy="685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648200" y="4603230"/>
            <a:ext cx="1295400" cy="685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3924925" y="4114800"/>
            <a:ext cx="914400" cy="8382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98]</a:t>
            </a:r>
            <a:endParaRPr lang="en-US" dirty="0">
              <a:solidFill>
                <a:schemeClr val="tx2">
                  <a:lumMod val="20000"/>
                  <a:lumOff val="80000"/>
                </a:schemeClr>
              </a:solidFill>
            </a:endParaRPr>
          </a:p>
        </p:txBody>
      </p:sp>
      <p:pic>
        <p:nvPicPr>
          <p:cNvPr id="9" name="Picture 8"/>
          <p:cNvPicPr/>
          <p:nvPr/>
        </p:nvPicPr>
        <p:blipFill>
          <a:blip r:embed="rId2"/>
          <a:srcRect/>
          <a:stretch>
            <a:fillRect/>
          </a:stretch>
        </p:blipFill>
        <p:spPr bwMode="auto">
          <a:xfrm>
            <a:off x="2286000" y="2926716"/>
            <a:ext cx="5943600" cy="37788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98]</a:t>
            </a:r>
            <a:endParaRPr lang="en-US" dirty="0">
              <a:solidFill>
                <a:schemeClr val="tx2">
                  <a:lumMod val="20000"/>
                  <a:lumOff val="80000"/>
                </a:schemeClr>
              </a:solidFill>
            </a:endParaRPr>
          </a:p>
        </p:txBody>
      </p:sp>
      <p:pic>
        <p:nvPicPr>
          <p:cNvPr id="9" name="Picture 8"/>
          <p:cNvPicPr/>
          <p:nvPr/>
        </p:nvPicPr>
        <p:blipFill>
          <a:blip r:embed="rId2"/>
          <a:srcRect/>
          <a:stretch>
            <a:fillRect/>
          </a:stretch>
        </p:blipFill>
        <p:spPr bwMode="auto">
          <a:xfrm>
            <a:off x="2286000" y="2926716"/>
            <a:ext cx="5943600" cy="3778884"/>
          </a:xfrm>
          <a:prstGeom prst="rect">
            <a:avLst/>
          </a:prstGeom>
          <a:noFill/>
          <a:ln w="9525">
            <a:noFill/>
            <a:miter lim="800000"/>
            <a:headEnd/>
            <a:tailEnd/>
          </a:ln>
        </p:spPr>
      </p:pic>
      <p:sp>
        <p:nvSpPr>
          <p:cNvPr id="5" name="Rounded Rectangle 4"/>
          <p:cNvSpPr/>
          <p:nvPr/>
        </p:nvSpPr>
        <p:spPr>
          <a:xfrm>
            <a:off x="2934325" y="3962400"/>
            <a:ext cx="914400" cy="1066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334000" y="3999875"/>
            <a:ext cx="2743200" cy="8382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667000" y="5753725"/>
            <a:ext cx="1600200" cy="6096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128]</a:t>
            </a:r>
            <a:endParaRPr lang="en-US" dirty="0">
              <a:solidFill>
                <a:schemeClr val="tx2">
                  <a:lumMod val="20000"/>
                  <a:lumOff val="80000"/>
                </a:schemeClr>
              </a:solidFill>
            </a:endParaRPr>
          </a:p>
        </p:txBody>
      </p:sp>
      <p:pic>
        <p:nvPicPr>
          <p:cNvPr id="8" name="Picture 7"/>
          <p:cNvPicPr/>
          <p:nvPr/>
        </p:nvPicPr>
        <p:blipFill>
          <a:blip r:embed="rId2"/>
          <a:srcRect/>
          <a:stretch>
            <a:fillRect/>
          </a:stretch>
        </p:blipFill>
        <p:spPr bwMode="auto">
          <a:xfrm>
            <a:off x="1752600" y="3124200"/>
            <a:ext cx="7010400"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128]</a:t>
            </a:r>
            <a:endParaRPr lang="en-US" dirty="0">
              <a:solidFill>
                <a:schemeClr val="tx2">
                  <a:lumMod val="20000"/>
                  <a:lumOff val="80000"/>
                </a:schemeClr>
              </a:solidFill>
            </a:endParaRPr>
          </a:p>
        </p:txBody>
      </p:sp>
      <p:pic>
        <p:nvPicPr>
          <p:cNvPr id="8" name="Picture 7"/>
          <p:cNvPicPr/>
          <p:nvPr/>
        </p:nvPicPr>
        <p:blipFill>
          <a:blip r:embed="rId2"/>
          <a:srcRect/>
          <a:stretch>
            <a:fillRect/>
          </a:stretch>
        </p:blipFill>
        <p:spPr bwMode="auto">
          <a:xfrm>
            <a:off x="1752600" y="3124200"/>
            <a:ext cx="7010400" cy="3276600"/>
          </a:xfrm>
          <a:prstGeom prst="rect">
            <a:avLst/>
          </a:prstGeom>
          <a:noFill/>
          <a:ln w="9525">
            <a:noFill/>
            <a:miter lim="800000"/>
            <a:headEnd/>
            <a:tailEnd/>
          </a:ln>
        </p:spPr>
      </p:pic>
      <p:sp>
        <p:nvSpPr>
          <p:cNvPr id="5" name="Rounded Rectangle 4"/>
          <p:cNvSpPr/>
          <p:nvPr/>
        </p:nvSpPr>
        <p:spPr>
          <a:xfrm>
            <a:off x="2438400" y="3505200"/>
            <a:ext cx="1676400" cy="6096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129]</a:t>
            </a:r>
            <a:endParaRPr lang="en-US" dirty="0">
              <a:solidFill>
                <a:schemeClr val="tx2">
                  <a:lumMod val="20000"/>
                  <a:lumOff val="80000"/>
                </a:schemeClr>
              </a:solidFill>
            </a:endParaRPr>
          </a:p>
        </p:txBody>
      </p:sp>
      <p:pic>
        <p:nvPicPr>
          <p:cNvPr id="6" name="Picture 5"/>
          <p:cNvPicPr/>
          <p:nvPr/>
        </p:nvPicPr>
        <p:blipFill>
          <a:blip r:embed="rId2"/>
          <a:srcRect/>
          <a:stretch>
            <a:fillRect/>
          </a:stretch>
        </p:blipFill>
        <p:spPr bwMode="auto">
          <a:xfrm>
            <a:off x="1752600" y="3200400"/>
            <a:ext cx="7086600"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129]</a:t>
            </a:r>
            <a:endParaRPr lang="en-US" dirty="0">
              <a:solidFill>
                <a:schemeClr val="tx2">
                  <a:lumMod val="20000"/>
                  <a:lumOff val="80000"/>
                </a:schemeClr>
              </a:solidFill>
            </a:endParaRPr>
          </a:p>
        </p:txBody>
      </p:sp>
      <p:pic>
        <p:nvPicPr>
          <p:cNvPr id="6" name="Picture 5"/>
          <p:cNvPicPr/>
          <p:nvPr/>
        </p:nvPicPr>
        <p:blipFill>
          <a:blip r:embed="rId2"/>
          <a:srcRect/>
          <a:stretch>
            <a:fillRect/>
          </a:stretch>
        </p:blipFill>
        <p:spPr bwMode="auto">
          <a:xfrm>
            <a:off x="1752600" y="3200400"/>
            <a:ext cx="7086600" cy="1143000"/>
          </a:xfrm>
          <a:prstGeom prst="rect">
            <a:avLst/>
          </a:prstGeom>
          <a:noFill/>
          <a:ln w="9525">
            <a:noFill/>
            <a:miter lim="800000"/>
            <a:headEnd/>
            <a:tailEnd/>
          </a:ln>
        </p:spPr>
      </p:pic>
      <p:sp>
        <p:nvSpPr>
          <p:cNvPr id="5" name="Rounded Rectangle 4"/>
          <p:cNvSpPr/>
          <p:nvPr/>
        </p:nvSpPr>
        <p:spPr>
          <a:xfrm>
            <a:off x="1676400" y="3962400"/>
            <a:ext cx="2514600" cy="3810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8183880" y="3657600"/>
            <a:ext cx="655320" cy="3810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130]</a:t>
            </a:r>
            <a:endParaRPr lang="en-US" dirty="0">
              <a:solidFill>
                <a:schemeClr val="tx2">
                  <a:lumMod val="20000"/>
                  <a:lumOff val="80000"/>
                </a:schemeClr>
              </a:solidFill>
            </a:endParaRPr>
          </a:p>
        </p:txBody>
      </p:sp>
      <p:pic>
        <p:nvPicPr>
          <p:cNvPr id="8" name="Picture 7"/>
          <p:cNvPicPr/>
          <p:nvPr/>
        </p:nvPicPr>
        <p:blipFill>
          <a:blip r:embed="rId2"/>
          <a:srcRect/>
          <a:stretch>
            <a:fillRect/>
          </a:stretch>
        </p:blipFill>
        <p:spPr bwMode="auto">
          <a:xfrm>
            <a:off x="1752600" y="2971800"/>
            <a:ext cx="7086600"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12]</a:t>
            </a:r>
            <a:endParaRPr lang="en-US" dirty="0">
              <a:solidFill>
                <a:schemeClr val="tx2">
                  <a:lumMod val="20000"/>
                  <a:lumOff val="80000"/>
                </a:schemeClr>
              </a:solidFill>
            </a:endParaRPr>
          </a:p>
        </p:txBody>
      </p:sp>
      <p:pic>
        <p:nvPicPr>
          <p:cNvPr id="5" name="Picture 4"/>
          <p:cNvPicPr/>
          <p:nvPr/>
        </p:nvPicPr>
        <p:blipFill>
          <a:blip r:embed="rId2"/>
          <a:srcRect/>
          <a:stretch>
            <a:fillRect/>
          </a:stretch>
        </p:blipFill>
        <p:spPr bwMode="auto">
          <a:xfrm>
            <a:off x="1752600" y="3142079"/>
            <a:ext cx="6934200" cy="31063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sz="4000" dirty="0" smtClean="0">
                <a:solidFill>
                  <a:schemeClr val="tx2">
                    <a:lumMod val="20000"/>
                    <a:lumOff val="80000"/>
                  </a:schemeClr>
                </a:solidFill>
              </a:rPr>
              <a:t>About Me…</a:t>
            </a:r>
            <a:endParaRPr lang="en-US" sz="4000" dirty="0">
              <a:solidFill>
                <a:schemeClr val="tx2">
                  <a:lumMod val="20000"/>
                  <a:lumOff val="80000"/>
                </a:schemeClr>
              </a:solidFill>
            </a:endParaRP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Slinging code for over 20 years</a:t>
            </a:r>
          </a:p>
          <a:p>
            <a:r>
              <a:rPr lang="en-US" dirty="0" smtClean="0">
                <a:solidFill>
                  <a:schemeClr val="tx2">
                    <a:lumMod val="20000"/>
                    <a:lumOff val="80000"/>
                  </a:schemeClr>
                </a:solidFill>
              </a:rPr>
              <a:t>Practicing Solution Architect in the Microsoft Practice</a:t>
            </a:r>
          </a:p>
          <a:p>
            <a:r>
              <a:rPr lang="en-US" dirty="0" smtClean="0">
                <a:solidFill>
                  <a:schemeClr val="tx2">
                    <a:lumMod val="20000"/>
                    <a:lumOff val="80000"/>
                  </a:schemeClr>
                </a:solidFill>
              </a:rPr>
              <a:t>Write </a:t>
            </a:r>
            <a:r>
              <a:rPr lang="en-US" i="1" dirty="0" smtClean="0">
                <a:solidFill>
                  <a:schemeClr val="tx2">
                    <a:lumMod val="20000"/>
                    <a:lumOff val="80000"/>
                  </a:schemeClr>
                </a:solidFill>
              </a:rPr>
              <a:t>From the Field</a:t>
            </a:r>
            <a:r>
              <a:rPr lang="en-US" dirty="0" smtClean="0">
                <a:solidFill>
                  <a:schemeClr val="tx2">
                    <a:lumMod val="20000"/>
                    <a:lumOff val="80000"/>
                  </a:schemeClr>
                </a:solidFill>
              </a:rPr>
              <a:t> for IASA</a:t>
            </a:r>
          </a:p>
          <a:p>
            <a:r>
              <a:rPr lang="en-US" dirty="0" smtClean="0">
                <a:solidFill>
                  <a:schemeClr val="tx2">
                    <a:lumMod val="20000"/>
                    <a:lumOff val="80000"/>
                  </a:schemeClr>
                </a:solidFill>
              </a:rPr>
              <a:t>Practitioner of the IDesign Method</a:t>
            </a:r>
          </a:p>
          <a:p>
            <a:r>
              <a:rPr lang="en-US" dirty="0" smtClean="0">
                <a:solidFill>
                  <a:schemeClr val="tx2">
                    <a:lumMod val="20000"/>
                    <a:lumOff val="80000"/>
                  </a:schemeClr>
                </a:solidFill>
              </a:rPr>
              <a:t>Crafting WCF based SOA since 2007</a:t>
            </a:r>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Deeper Spin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.NET RIA Services Overview, Pg 12]</a:t>
            </a:r>
            <a:endParaRPr lang="en-US" dirty="0">
              <a:solidFill>
                <a:schemeClr val="tx2">
                  <a:lumMod val="20000"/>
                  <a:lumOff val="80000"/>
                </a:schemeClr>
              </a:solidFill>
            </a:endParaRPr>
          </a:p>
        </p:txBody>
      </p:sp>
      <p:pic>
        <p:nvPicPr>
          <p:cNvPr id="5" name="Picture 4"/>
          <p:cNvPicPr/>
          <p:nvPr/>
        </p:nvPicPr>
        <p:blipFill>
          <a:blip r:embed="rId2"/>
          <a:srcRect/>
          <a:stretch>
            <a:fillRect/>
          </a:stretch>
        </p:blipFill>
        <p:spPr bwMode="auto">
          <a:xfrm>
            <a:off x="1752600" y="3142079"/>
            <a:ext cx="6934200" cy="3106321"/>
          </a:xfrm>
          <a:prstGeom prst="rect">
            <a:avLst/>
          </a:prstGeom>
          <a:noFill/>
          <a:ln w="9525">
            <a:noFill/>
            <a:miter lim="800000"/>
            <a:headEnd/>
            <a:tailEnd/>
          </a:ln>
        </p:spPr>
      </p:pic>
      <p:sp>
        <p:nvSpPr>
          <p:cNvPr id="6" name="Rounded Rectangle 5"/>
          <p:cNvSpPr/>
          <p:nvPr/>
        </p:nvSpPr>
        <p:spPr>
          <a:xfrm>
            <a:off x="3048000" y="3733800"/>
            <a:ext cx="1676400" cy="3810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Common Themes?</a:t>
            </a:r>
          </a:p>
        </p:txBody>
      </p:sp>
      <p:sp>
        <p:nvSpPr>
          <p:cNvPr id="3" name="Content Placeholder 2"/>
          <p:cNvSpPr>
            <a:spLocks noGrp="1"/>
          </p:cNvSpPr>
          <p:nvPr>
            <p:ph idx="1"/>
          </p:nvPr>
        </p:nvSpPr>
        <p:spPr>
          <a:xfrm>
            <a:off x="1295400" y="2286000"/>
            <a:ext cx="7848600" cy="3505200"/>
          </a:xfrm>
        </p:spPr>
        <p:txBody>
          <a:bodyPr>
            <a:normAutofit lnSpcReduction="10000"/>
          </a:bodyPr>
          <a:lstStyle/>
          <a:p>
            <a:r>
              <a:rPr lang="en-US" dirty="0" smtClean="0">
                <a:solidFill>
                  <a:schemeClr val="tx2">
                    <a:lumMod val="20000"/>
                    <a:lumOff val="80000"/>
                  </a:schemeClr>
                </a:solidFill>
              </a:rPr>
              <a:t>Data. Data. Data.</a:t>
            </a:r>
          </a:p>
          <a:p>
            <a:r>
              <a:rPr lang="en-US" dirty="0" smtClean="0">
                <a:solidFill>
                  <a:schemeClr val="tx2">
                    <a:lumMod val="20000"/>
                    <a:lumOff val="80000"/>
                  </a:schemeClr>
                </a:solidFill>
              </a:rPr>
              <a:t>“Data Services”</a:t>
            </a:r>
          </a:p>
          <a:p>
            <a:r>
              <a:rPr lang="en-US" dirty="0" smtClean="0">
                <a:solidFill>
                  <a:schemeClr val="tx2">
                    <a:lumMod val="20000"/>
                    <a:lumOff val="80000"/>
                  </a:schemeClr>
                </a:solidFill>
              </a:rPr>
              <a:t>Client-side data context</a:t>
            </a:r>
          </a:p>
          <a:p>
            <a:r>
              <a:rPr lang="en-US" dirty="0" smtClean="0">
                <a:solidFill>
                  <a:schemeClr val="tx2">
                    <a:lumMod val="20000"/>
                    <a:lumOff val="80000"/>
                  </a:schemeClr>
                </a:solidFill>
              </a:rPr>
              <a:t>Client-side state</a:t>
            </a:r>
          </a:p>
          <a:p>
            <a:r>
              <a:rPr lang="en-US" dirty="0" smtClean="0">
                <a:solidFill>
                  <a:schemeClr val="tx2">
                    <a:lumMod val="20000"/>
                    <a:lumOff val="80000"/>
                  </a:schemeClr>
                </a:solidFill>
              </a:rPr>
              <a:t>“…share business logic between tiers."</a:t>
            </a:r>
          </a:p>
          <a:p>
            <a:r>
              <a:rPr lang="en-US" sz="4400" b="1" dirty="0" smtClean="0">
                <a:solidFill>
                  <a:schemeClr val="tx2">
                    <a:lumMod val="20000"/>
                    <a:lumOff val="80000"/>
                  </a:schemeClr>
                </a:solidFill>
              </a:rPr>
              <a:t>No WCF ??</a:t>
            </a:r>
          </a:p>
          <a:p>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Truth of Intent</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Domain Service Template Wizard]</a:t>
            </a:r>
            <a:endParaRPr lang="en-US" dirty="0">
              <a:solidFill>
                <a:schemeClr val="tx2">
                  <a:lumMod val="20000"/>
                  <a:lumOff val="80000"/>
                </a:schemeClr>
              </a:solidFill>
            </a:endParaRPr>
          </a:p>
        </p:txBody>
      </p:sp>
      <p:pic>
        <p:nvPicPr>
          <p:cNvPr id="4" name="Picture 3"/>
          <p:cNvPicPr/>
          <p:nvPr/>
        </p:nvPicPr>
        <p:blipFill>
          <a:blip r:embed="rId2"/>
          <a:srcRect/>
          <a:stretch>
            <a:fillRect/>
          </a:stretch>
        </p:blipFill>
        <p:spPr bwMode="auto">
          <a:xfrm>
            <a:off x="3048000" y="2895600"/>
            <a:ext cx="37338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Truth of Intent</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[From: Domain Service Template Wizard]</a:t>
            </a:r>
            <a:endParaRPr lang="en-US" dirty="0">
              <a:solidFill>
                <a:schemeClr val="tx2">
                  <a:lumMod val="20000"/>
                  <a:lumOff val="80000"/>
                </a:schemeClr>
              </a:solidFill>
            </a:endParaRPr>
          </a:p>
        </p:txBody>
      </p:sp>
      <p:pic>
        <p:nvPicPr>
          <p:cNvPr id="4" name="Picture 3"/>
          <p:cNvPicPr/>
          <p:nvPr/>
        </p:nvPicPr>
        <p:blipFill>
          <a:blip r:embed="rId2"/>
          <a:srcRect/>
          <a:stretch>
            <a:fillRect/>
          </a:stretch>
        </p:blipFill>
        <p:spPr bwMode="auto">
          <a:xfrm>
            <a:off x="3048000" y="2895600"/>
            <a:ext cx="3733800" cy="3810000"/>
          </a:xfrm>
          <a:prstGeom prst="rect">
            <a:avLst/>
          </a:prstGeom>
          <a:noFill/>
          <a:ln w="9525">
            <a:noFill/>
            <a:miter lim="800000"/>
            <a:headEnd/>
            <a:tailEnd/>
          </a:ln>
        </p:spPr>
      </p:pic>
      <p:sp>
        <p:nvSpPr>
          <p:cNvPr id="5" name="Rounded Rectangle 4"/>
          <p:cNvSpPr/>
          <p:nvPr/>
        </p:nvSpPr>
        <p:spPr>
          <a:xfrm>
            <a:off x="3124200" y="3878705"/>
            <a:ext cx="1905000" cy="304800"/>
          </a:xfrm>
          <a:prstGeom prst="roundRect">
            <a:avLst/>
          </a:prstGeom>
          <a:solidFill>
            <a:srgbClr val="FFFF00">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What does it all mean????</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Mixing a data-centric framework w/ SOA breeds certain disaster.</a:t>
            </a:r>
          </a:p>
          <a:p>
            <a:r>
              <a:rPr lang="en-US" dirty="0" smtClean="0">
                <a:solidFill>
                  <a:schemeClr val="tx2">
                    <a:lumMod val="20000"/>
                    <a:lumOff val="80000"/>
                  </a:schemeClr>
                </a:solidFill>
              </a:rPr>
              <a:t>Why?</a:t>
            </a:r>
          </a:p>
          <a:p>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Design Reductions</a:t>
            </a:r>
          </a:p>
        </p:txBody>
      </p:sp>
      <p:sp>
        <p:nvSpPr>
          <p:cNvPr id="3" name="Content Placeholder 2"/>
          <p:cNvSpPr>
            <a:spLocks noGrp="1"/>
          </p:cNvSpPr>
          <p:nvPr>
            <p:ph idx="1"/>
          </p:nvPr>
        </p:nvSpPr>
        <p:spPr>
          <a:xfrm>
            <a:off x="1295400" y="2286000"/>
            <a:ext cx="7848600" cy="3505200"/>
          </a:xfrm>
        </p:spPr>
        <p:txBody>
          <a:bodyPr/>
          <a:lstStyle/>
          <a:p>
            <a:r>
              <a:rPr lang="en-US" i="1" dirty="0" smtClean="0">
                <a:solidFill>
                  <a:schemeClr val="tx2">
                    <a:lumMod val="20000"/>
                    <a:lumOff val="80000"/>
                  </a:schemeClr>
                </a:solidFill>
              </a:rPr>
              <a:t>Design reductions </a:t>
            </a:r>
            <a:r>
              <a:rPr lang="en-US" dirty="0" smtClean="0">
                <a:solidFill>
                  <a:schemeClr val="tx2">
                    <a:lumMod val="20000"/>
                    <a:lumOff val="80000"/>
                  </a:schemeClr>
                </a:solidFill>
              </a:rPr>
              <a:t>are a method of reducing the set of all possible solutions to a problem down to a manageable number by identifying the set solutions that are not applicable or conducive to the domain in question and focusing on those that remain.</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Data Usage Reduction</a:t>
            </a:r>
          </a:p>
        </p:txBody>
      </p:sp>
      <p:sp>
        <p:nvSpPr>
          <p:cNvPr id="3" name="Content Placeholder 2"/>
          <p:cNvSpPr>
            <a:spLocks noGrp="1"/>
          </p:cNvSpPr>
          <p:nvPr>
            <p:ph idx="1"/>
          </p:nvPr>
        </p:nvSpPr>
        <p:spPr>
          <a:xfrm>
            <a:off x="1295400" y="2286000"/>
            <a:ext cx="7848600" cy="3505200"/>
          </a:xfrm>
        </p:spPr>
        <p:txBody>
          <a:bodyPr>
            <a:normAutofit fontScale="70000" lnSpcReduction="20000"/>
          </a:bodyPr>
          <a:lstStyle/>
          <a:p>
            <a:pPr marL="514350" indent="-514350">
              <a:buFont typeface="+mj-lt"/>
              <a:buAutoNum type="arabicPeriod"/>
            </a:pPr>
            <a:r>
              <a:rPr lang="en-US" dirty="0" smtClean="0">
                <a:solidFill>
                  <a:schemeClr val="tx2">
                    <a:lumMod val="20000"/>
                    <a:lumOff val="80000"/>
                  </a:schemeClr>
                </a:solidFill>
              </a:rPr>
              <a:t>The data needs of any given business transaction are complex, often spanning multiple database tables. </a:t>
            </a:r>
          </a:p>
          <a:p>
            <a:pPr>
              <a:buNone/>
            </a:pPr>
            <a:r>
              <a:rPr lang="en-US" dirty="0" smtClean="0">
                <a:solidFill>
                  <a:schemeClr val="tx2">
                    <a:lumMod val="20000"/>
                    <a:lumOff val="80000"/>
                  </a:schemeClr>
                </a:solidFill>
              </a:rPr>
              <a:t> </a:t>
            </a:r>
          </a:p>
          <a:p>
            <a:pPr>
              <a:buNone/>
            </a:pPr>
            <a:r>
              <a:rPr lang="en-US" dirty="0" smtClean="0">
                <a:solidFill>
                  <a:schemeClr val="tx2">
                    <a:lumMod val="20000"/>
                    <a:lumOff val="80000"/>
                  </a:schemeClr>
                </a:solidFill>
              </a:rPr>
              <a:t>	. . . </a:t>
            </a:r>
          </a:p>
          <a:p>
            <a:pPr>
              <a:buNone/>
            </a:pPr>
            <a:r>
              <a:rPr lang="en-US" dirty="0" smtClean="0">
                <a:solidFill>
                  <a:schemeClr val="tx2">
                    <a:lumMod val="20000"/>
                    <a:lumOff val="80000"/>
                  </a:schemeClr>
                </a:solidFill>
              </a:rPr>
              <a:t> </a:t>
            </a:r>
          </a:p>
          <a:p>
            <a:pPr marL="514350" indent="-514350">
              <a:buFont typeface="+mj-lt"/>
              <a:buAutoNum type="arabicPeriod" startAt="7"/>
            </a:pPr>
            <a:r>
              <a:rPr lang="en-US" dirty="0" smtClean="0">
                <a:solidFill>
                  <a:schemeClr val="tx2">
                    <a:lumMod val="20000"/>
                    <a:lumOff val="80000"/>
                  </a:schemeClr>
                </a:solidFill>
              </a:rPr>
              <a:t>The majority of domain entities (used as Data not State) only have relevance during a specific business transaction (or set of related business transactions) and often do not have relevance to other business transactions in the system or even the same business transaction performed a second time.</a:t>
            </a:r>
          </a:p>
          <a:p>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Data Usage Reduction</a:t>
            </a:r>
          </a:p>
        </p:txBody>
      </p:sp>
      <p:sp>
        <p:nvSpPr>
          <p:cNvPr id="3" name="Content Placeholder 2"/>
          <p:cNvSpPr>
            <a:spLocks noGrp="1"/>
          </p:cNvSpPr>
          <p:nvPr>
            <p:ph idx="1"/>
          </p:nvPr>
        </p:nvSpPr>
        <p:spPr>
          <a:xfrm>
            <a:off x="1295400" y="2286000"/>
            <a:ext cx="7848600" cy="3505200"/>
          </a:xfrm>
        </p:spPr>
        <p:txBody>
          <a:bodyPr>
            <a:normAutofit fontScale="92500" lnSpcReduction="10000"/>
          </a:bodyPr>
          <a:lstStyle/>
          <a:p>
            <a:r>
              <a:rPr lang="en-US" i="1" dirty="0" smtClean="0">
                <a:solidFill>
                  <a:schemeClr val="tx2">
                    <a:lumMod val="20000"/>
                    <a:lumOff val="80000"/>
                  </a:schemeClr>
                </a:solidFill>
              </a:rPr>
              <a:t>Conclusion</a:t>
            </a:r>
          </a:p>
          <a:p>
            <a:pPr>
              <a:buNone/>
            </a:pPr>
            <a:r>
              <a:rPr lang="en-US" dirty="0" smtClean="0">
                <a:solidFill>
                  <a:schemeClr val="tx2">
                    <a:lumMod val="20000"/>
                    <a:lumOff val="80000"/>
                  </a:schemeClr>
                </a:solidFill>
              </a:rPr>
              <a:t>	With these design principles in mind, it becomes clear that well designed systems prefer working with aggregated data views (Domain Model) that are transient in nature (i.e. have no relevance beyond a singular business transaction) and that data modification is performed at the table level.</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Shape of Data</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.NET RIA Services promotes a Table View of data</a:t>
            </a:r>
          </a:p>
          <a:p>
            <a:r>
              <a:rPr lang="en-US" dirty="0" smtClean="0">
                <a:solidFill>
                  <a:schemeClr val="tx2">
                    <a:lumMod val="20000"/>
                    <a:lumOff val="80000"/>
                  </a:schemeClr>
                </a:solidFill>
              </a:rPr>
              <a:t>Table View does not satisfy the needs of complex business transactions</a:t>
            </a:r>
          </a:p>
          <a:p>
            <a:r>
              <a:rPr lang="en-US" dirty="0" smtClean="0">
                <a:solidFill>
                  <a:schemeClr val="tx2">
                    <a:lumMod val="20000"/>
                    <a:lumOff val="80000"/>
                  </a:schemeClr>
                </a:solidFill>
              </a:rPr>
              <a:t>What truly shapes data?</a:t>
            </a:r>
          </a:p>
          <a:p>
            <a:pPr lvl="1"/>
            <a:r>
              <a:rPr lang="en-US" dirty="0" smtClean="0">
                <a:solidFill>
                  <a:schemeClr val="tx2">
                    <a:lumMod val="20000"/>
                    <a:lumOff val="80000"/>
                  </a:schemeClr>
                </a:solidFill>
              </a:rPr>
              <a:t>BL</a:t>
            </a:r>
          </a:p>
          <a:p>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So where’s the BL?</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Not in the service</a:t>
            </a:r>
          </a:p>
          <a:p>
            <a:r>
              <a:rPr lang="en-US" dirty="0" smtClean="0">
                <a:solidFill>
                  <a:schemeClr val="tx2">
                    <a:lumMod val="20000"/>
                    <a:lumOff val="80000"/>
                  </a:schemeClr>
                </a:solidFill>
              </a:rPr>
              <a:t>Pushed to the client</a:t>
            </a:r>
          </a:p>
          <a:p>
            <a:r>
              <a:rPr lang="en-US" dirty="0" smtClean="0">
                <a:solidFill>
                  <a:schemeClr val="tx2">
                    <a:lumMod val="20000"/>
                    <a:lumOff val="80000"/>
                  </a:schemeClr>
                </a:solidFill>
              </a:rPr>
              <a:t>What does this smell like?</a:t>
            </a:r>
          </a:p>
          <a:p>
            <a:pPr lvl="1"/>
            <a:r>
              <a:rPr lang="en-US" dirty="0" smtClean="0">
                <a:solidFill>
                  <a:schemeClr val="tx2">
                    <a:lumMod val="20000"/>
                    <a:lumOff val="80000"/>
                  </a:schemeClr>
                </a:solidFill>
              </a:rPr>
              <a:t>Tight coupling</a:t>
            </a:r>
          </a:p>
          <a:p>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543800" cy="609600"/>
          </a:xfrm>
        </p:spPr>
        <p:txBody>
          <a:bodyPr>
            <a:noAutofit/>
          </a:bodyPr>
          <a:lstStyle/>
          <a:p>
            <a:pPr algn="l"/>
            <a:r>
              <a:rPr lang="en-US" dirty="0" smtClean="0">
                <a:solidFill>
                  <a:schemeClr val="tx2">
                    <a:lumMod val="20000"/>
                    <a:lumOff val="80000"/>
                  </a:schemeClr>
                </a:solidFill>
              </a:rPr>
              <a:t>What to expect:</a:t>
            </a:r>
            <a:endParaRPr lang="en-US" dirty="0">
              <a:solidFill>
                <a:schemeClr val="tx2">
                  <a:lumMod val="20000"/>
                  <a:lumOff val="80000"/>
                </a:schemeClr>
              </a:solidFill>
            </a:endParaRP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No code necessary </a:t>
            </a:r>
          </a:p>
          <a:p>
            <a:pPr lvl="1"/>
            <a:r>
              <a:rPr lang="en-US" dirty="0" smtClean="0">
                <a:solidFill>
                  <a:schemeClr val="tx2">
                    <a:lumMod val="20000"/>
                    <a:lumOff val="80000"/>
                  </a:schemeClr>
                </a:solidFill>
              </a:rPr>
              <a:t>(Where’s the whiteboard!)</a:t>
            </a:r>
          </a:p>
          <a:p>
            <a:r>
              <a:rPr lang="en-US" dirty="0" smtClean="0">
                <a:solidFill>
                  <a:schemeClr val="tx2">
                    <a:lumMod val="20000"/>
                    <a:lumOff val="80000"/>
                  </a:schemeClr>
                </a:solidFill>
              </a:rPr>
              <a:t>Architectural Perspective</a:t>
            </a:r>
          </a:p>
          <a:p>
            <a:r>
              <a:rPr lang="en-US" dirty="0" smtClean="0">
                <a:solidFill>
                  <a:schemeClr val="tx2">
                    <a:lumMod val="20000"/>
                    <a:lumOff val="80000"/>
                  </a:schemeClr>
                </a:solidFill>
              </a:rPr>
              <a:t>ALT.NET Attitude</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The Right Problem?</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What is the right problem?</a:t>
            </a:r>
          </a:p>
          <a:p>
            <a:r>
              <a:rPr lang="en-US" dirty="0" smtClean="0">
                <a:solidFill>
                  <a:schemeClr val="tx2">
                    <a:lumMod val="20000"/>
                    <a:lumOff val="80000"/>
                  </a:schemeClr>
                </a:solidFill>
              </a:rPr>
              <a:t>Does .NET RIA Services solve the right problem?</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Is this a good design?</a:t>
            </a:r>
          </a:p>
        </p:txBody>
      </p:sp>
      <p:pic>
        <p:nvPicPr>
          <p:cNvPr id="1026" name="Picture 2" descr="Z:\Mychajlo's Stuff\Work\Quaternion Design\Philly.Net\Code Camp 2009.2\When .NET RIA Services are not the Answer\Bad Design 1.bmp"/>
          <p:cNvPicPr>
            <a:picLocks noChangeAspect="1" noChangeArrowheads="1"/>
          </p:cNvPicPr>
          <p:nvPr/>
        </p:nvPicPr>
        <p:blipFill>
          <a:blip r:embed="rId2"/>
          <a:srcRect/>
          <a:stretch>
            <a:fillRect/>
          </a:stretch>
        </p:blipFill>
        <p:spPr bwMode="auto">
          <a:xfrm>
            <a:off x="2133600" y="1905000"/>
            <a:ext cx="6096000" cy="45720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Is this a good design?</a:t>
            </a:r>
          </a:p>
        </p:txBody>
      </p:sp>
      <p:pic>
        <p:nvPicPr>
          <p:cNvPr id="2050" name="Picture 2" descr="Z:\Mychajlo's Stuff\Work\Quaternion Design\Philly.Net\Code Camp 2009.2\When .NET RIA Services are not the Answer\Bad Design 2.bmp"/>
          <p:cNvPicPr>
            <a:picLocks noChangeAspect="1" noChangeArrowheads="1"/>
          </p:cNvPicPr>
          <p:nvPr/>
        </p:nvPicPr>
        <p:blipFill>
          <a:blip r:embed="rId2"/>
          <a:srcRect/>
          <a:stretch>
            <a:fillRect/>
          </a:stretch>
        </p:blipFill>
        <p:spPr bwMode="auto">
          <a:xfrm>
            <a:off x="2133600" y="1981200"/>
            <a:ext cx="6096000" cy="457200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Is this a good design?</a:t>
            </a:r>
          </a:p>
        </p:txBody>
      </p:sp>
      <p:pic>
        <p:nvPicPr>
          <p:cNvPr id="3074" name="Picture 2" descr="Z:\Mychajlo's Stuff\Work\Quaternion Design\Philly.Net\Code Camp 2009.2\When .NET RIA Services are not the Answer\Good Design.bmp"/>
          <p:cNvPicPr>
            <a:picLocks noChangeAspect="1" noChangeArrowheads="1"/>
          </p:cNvPicPr>
          <p:nvPr/>
        </p:nvPicPr>
        <p:blipFill>
          <a:blip r:embed="rId2"/>
          <a:srcRect/>
          <a:stretch>
            <a:fillRect/>
          </a:stretch>
        </p:blipFill>
        <p:spPr bwMode="auto">
          <a:xfrm>
            <a:off x="2133600" y="1905000"/>
            <a:ext cx="6096000" cy="45720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Is this a good design?</a:t>
            </a:r>
          </a:p>
        </p:txBody>
      </p:sp>
      <p:sp>
        <p:nvSpPr>
          <p:cNvPr id="3" name="Content Placeholder 2"/>
          <p:cNvSpPr>
            <a:spLocks noGrp="1"/>
          </p:cNvSpPr>
          <p:nvPr>
            <p:ph idx="1"/>
          </p:nvPr>
        </p:nvSpPr>
        <p:spPr>
          <a:xfrm>
            <a:off x="1295400" y="2286000"/>
            <a:ext cx="7848600" cy="3505200"/>
          </a:xfrm>
        </p:spPr>
        <p:txBody>
          <a:bodyPr/>
          <a:lstStyle/>
          <a:p>
            <a:pPr lvl="0"/>
            <a:r>
              <a:rPr lang="en-US" dirty="0" smtClean="0">
                <a:solidFill>
                  <a:schemeClr val="tx2">
                    <a:lumMod val="20000"/>
                    <a:lumOff val="80000"/>
                  </a:schemeClr>
                </a:solidFill>
              </a:rPr>
              <a:t>Which does a data-centric approach look like?</a:t>
            </a:r>
          </a:p>
          <a:p>
            <a:pPr lvl="0"/>
            <a:r>
              <a:rPr lang="en-US" dirty="0" smtClean="0">
                <a:solidFill>
                  <a:schemeClr val="tx2">
                    <a:lumMod val="20000"/>
                    <a:lumOff val="80000"/>
                  </a:schemeClr>
                </a:solidFill>
              </a:rPr>
              <a:t>Inappropriate level of service granularity</a:t>
            </a:r>
          </a:p>
          <a:p>
            <a:pPr lvl="0"/>
            <a:r>
              <a:rPr lang="en-US" dirty="0" smtClean="0">
                <a:solidFill>
                  <a:schemeClr val="tx2">
                    <a:lumMod val="20000"/>
                    <a:lumOff val="80000"/>
                  </a:schemeClr>
                </a:solidFill>
              </a:rPr>
              <a:t>What does this smell like?</a:t>
            </a:r>
          </a:p>
          <a:p>
            <a:pPr lvl="1"/>
            <a:r>
              <a:rPr lang="en-US" dirty="0" smtClean="0">
                <a:solidFill>
                  <a:schemeClr val="tx2">
                    <a:lumMod val="20000"/>
                    <a:lumOff val="80000"/>
                  </a:schemeClr>
                </a:solidFill>
              </a:rPr>
              <a:t>Tight coupling</a:t>
            </a:r>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Where’s the glue?</a:t>
            </a:r>
          </a:p>
        </p:txBody>
      </p:sp>
      <p:sp>
        <p:nvSpPr>
          <p:cNvPr id="3" name="Content Placeholder 2"/>
          <p:cNvSpPr>
            <a:spLocks noGrp="1"/>
          </p:cNvSpPr>
          <p:nvPr>
            <p:ph idx="1"/>
          </p:nvPr>
        </p:nvSpPr>
        <p:spPr>
          <a:xfrm>
            <a:off x="1295400" y="2286000"/>
            <a:ext cx="7848600" cy="3505200"/>
          </a:xfrm>
        </p:spPr>
        <p:txBody>
          <a:bodyPr/>
          <a:lstStyle/>
          <a:p>
            <a:pPr lvl="0"/>
            <a:r>
              <a:rPr lang="en-US" dirty="0" smtClean="0">
                <a:solidFill>
                  <a:schemeClr val="tx2">
                    <a:lumMod val="20000"/>
                    <a:lumOff val="80000"/>
                  </a:schemeClr>
                </a:solidFill>
              </a:rPr>
              <a:t>Do we have high cohesion?</a:t>
            </a:r>
          </a:p>
          <a:p>
            <a:pPr lvl="0"/>
            <a:r>
              <a:rPr lang="en-US" dirty="0" smtClean="0">
                <a:solidFill>
                  <a:schemeClr val="tx2">
                    <a:lumMod val="20000"/>
                    <a:lumOff val="80000"/>
                  </a:schemeClr>
                </a:solidFill>
              </a:rPr>
              <a:t>Seemingly, but not really.</a:t>
            </a:r>
          </a:p>
          <a:p>
            <a:pPr lvl="0"/>
            <a:r>
              <a:rPr lang="en-US" dirty="0" smtClean="0">
                <a:solidFill>
                  <a:schemeClr val="tx2">
                    <a:lumMod val="20000"/>
                    <a:lumOff val="80000"/>
                  </a:schemeClr>
                </a:solidFill>
              </a:rPr>
              <a:t>Pushes BL to the client</a:t>
            </a:r>
          </a:p>
          <a:p>
            <a:pPr lvl="0"/>
            <a:r>
              <a:rPr lang="en-US" dirty="0" smtClean="0">
                <a:solidFill>
                  <a:schemeClr val="tx2">
                    <a:lumMod val="20000"/>
                    <a:lumOff val="80000"/>
                  </a:schemeClr>
                </a:solidFill>
              </a:rPr>
              <a:t>Why?</a:t>
            </a:r>
          </a:p>
          <a:p>
            <a:pPr lvl="0"/>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Recap</a:t>
            </a:r>
          </a:p>
        </p:txBody>
      </p:sp>
      <p:sp>
        <p:nvSpPr>
          <p:cNvPr id="3" name="Content Placeholder 2"/>
          <p:cNvSpPr>
            <a:spLocks noGrp="1"/>
          </p:cNvSpPr>
          <p:nvPr>
            <p:ph idx="1"/>
          </p:nvPr>
        </p:nvSpPr>
        <p:spPr>
          <a:xfrm>
            <a:off x="1295400" y="2286000"/>
            <a:ext cx="7848600" cy="4419600"/>
          </a:xfrm>
        </p:spPr>
        <p:txBody>
          <a:bodyPr>
            <a:normAutofit fontScale="92500" lnSpcReduction="20000"/>
          </a:bodyPr>
          <a:lstStyle/>
          <a:p>
            <a:r>
              <a:rPr lang="en-US" dirty="0" smtClean="0">
                <a:solidFill>
                  <a:schemeClr val="tx2">
                    <a:lumMod val="20000"/>
                    <a:lumOff val="80000"/>
                  </a:schemeClr>
                </a:solidFill>
              </a:rPr>
              <a:t>Data-centric framework</a:t>
            </a:r>
          </a:p>
          <a:p>
            <a:r>
              <a:rPr lang="en-US" dirty="0" smtClean="0">
                <a:solidFill>
                  <a:schemeClr val="tx2">
                    <a:lumMod val="20000"/>
                    <a:lumOff val="80000"/>
                  </a:schemeClr>
                </a:solidFill>
              </a:rPr>
              <a:t>Promotes Table View of data</a:t>
            </a:r>
          </a:p>
          <a:p>
            <a:r>
              <a:rPr lang="en-US" dirty="0" smtClean="0">
                <a:solidFill>
                  <a:schemeClr val="tx2">
                    <a:lumMod val="20000"/>
                    <a:lumOff val="80000"/>
                  </a:schemeClr>
                </a:solidFill>
              </a:rPr>
              <a:t>Inappropriate level of service granularity</a:t>
            </a:r>
          </a:p>
          <a:p>
            <a:r>
              <a:rPr lang="en-US" dirty="0" smtClean="0">
                <a:solidFill>
                  <a:schemeClr val="tx2">
                    <a:lumMod val="20000"/>
                    <a:lumOff val="80000"/>
                  </a:schemeClr>
                </a:solidFill>
              </a:rPr>
              <a:t>Pushes BL to client</a:t>
            </a:r>
          </a:p>
          <a:p>
            <a:r>
              <a:rPr lang="en-US" dirty="0" smtClean="0">
                <a:solidFill>
                  <a:schemeClr val="tx2">
                    <a:lumMod val="20000"/>
                    <a:lumOff val="80000"/>
                  </a:schemeClr>
                </a:solidFill>
              </a:rPr>
              <a:t>Limits reuse</a:t>
            </a:r>
          </a:p>
          <a:p>
            <a:r>
              <a:rPr lang="en-US" dirty="0" smtClean="0">
                <a:solidFill>
                  <a:schemeClr val="tx2">
                    <a:lumMod val="20000"/>
                    <a:lumOff val="80000"/>
                  </a:schemeClr>
                </a:solidFill>
              </a:rPr>
              <a:t>Breaks fundamental Axioms of Architecture</a:t>
            </a:r>
          </a:p>
          <a:p>
            <a:r>
              <a:rPr lang="en-US" dirty="0" smtClean="0">
                <a:solidFill>
                  <a:schemeClr val="tx2">
                    <a:lumMod val="20000"/>
                    <a:lumOff val="80000"/>
                  </a:schemeClr>
                </a:solidFill>
              </a:rPr>
              <a:t>Does not promote the Aspirations of Architecture</a:t>
            </a:r>
          </a:p>
          <a:p>
            <a:r>
              <a:rPr lang="en-US" dirty="0" smtClean="0">
                <a:solidFill>
                  <a:schemeClr val="tx2">
                    <a:lumMod val="20000"/>
                    <a:lumOff val="80000"/>
                  </a:schemeClr>
                </a:solidFill>
              </a:rPr>
              <a:t>Solves the wrong problem</a:t>
            </a:r>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When to Use?</a:t>
            </a:r>
          </a:p>
        </p:txBody>
      </p:sp>
      <p:sp>
        <p:nvSpPr>
          <p:cNvPr id="3" name="Content Placeholder 2"/>
          <p:cNvSpPr>
            <a:spLocks noGrp="1"/>
          </p:cNvSpPr>
          <p:nvPr>
            <p:ph idx="1"/>
          </p:nvPr>
        </p:nvSpPr>
        <p:spPr>
          <a:xfrm>
            <a:off x="1295400" y="2286000"/>
            <a:ext cx="7848600" cy="3505200"/>
          </a:xfrm>
        </p:spPr>
        <p:txBody>
          <a:bodyPr/>
          <a:lstStyle/>
          <a:p>
            <a:pPr lvl="0"/>
            <a:r>
              <a:rPr lang="en-US" dirty="0" smtClean="0">
                <a:solidFill>
                  <a:schemeClr val="tx2">
                    <a:lumMod val="20000"/>
                    <a:lumOff val="80000"/>
                  </a:schemeClr>
                </a:solidFill>
              </a:rPr>
              <a:t>Silverlight Demos</a:t>
            </a:r>
          </a:p>
          <a:p>
            <a:pPr lvl="0"/>
            <a:r>
              <a:rPr lang="en-US" dirty="0" smtClean="0">
                <a:solidFill>
                  <a:schemeClr val="tx2">
                    <a:lumMod val="20000"/>
                    <a:lumOff val="80000"/>
                  </a:schemeClr>
                </a:solidFill>
              </a:rPr>
              <a:t>RAD prototyping</a:t>
            </a:r>
          </a:p>
          <a:p>
            <a:pPr lvl="0"/>
            <a:r>
              <a:rPr lang="en-US" dirty="0" smtClean="0">
                <a:solidFill>
                  <a:schemeClr val="tx2">
                    <a:lumMod val="20000"/>
                    <a:lumOff val="80000"/>
                  </a:schemeClr>
                </a:solidFill>
              </a:rPr>
              <a:t>Simplest single App</a:t>
            </a:r>
          </a:p>
          <a:p>
            <a:pPr lvl="0"/>
            <a:r>
              <a:rPr lang="en-US" dirty="0" smtClean="0">
                <a:solidFill>
                  <a:schemeClr val="tx2">
                    <a:lumMod val="20000"/>
                    <a:lumOff val="80000"/>
                  </a:schemeClr>
                </a:solidFill>
              </a:rPr>
              <a:t>If you never want to reuse your BL</a:t>
            </a:r>
          </a:p>
          <a:p>
            <a:pPr lvl="0"/>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More?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The Real Problem</a:t>
            </a:r>
          </a:p>
        </p:txBody>
      </p:sp>
      <p:sp>
        <p:nvSpPr>
          <p:cNvPr id="3" name="Content Placeholder 2"/>
          <p:cNvSpPr>
            <a:spLocks noGrp="1"/>
          </p:cNvSpPr>
          <p:nvPr>
            <p:ph idx="1"/>
          </p:nvPr>
        </p:nvSpPr>
        <p:spPr>
          <a:xfrm>
            <a:off x="1295400" y="2286000"/>
            <a:ext cx="7848600" cy="3505200"/>
          </a:xfrm>
        </p:spPr>
        <p:txBody>
          <a:bodyPr>
            <a:normAutofit fontScale="92500" lnSpcReduction="20000"/>
          </a:bodyPr>
          <a:lstStyle/>
          <a:p>
            <a:pPr lvl="0"/>
            <a:r>
              <a:rPr lang="en-US" dirty="0" smtClean="0">
                <a:solidFill>
                  <a:schemeClr val="tx2">
                    <a:lumMod val="20000"/>
                    <a:lumOff val="80000"/>
                  </a:schemeClr>
                </a:solidFill>
              </a:rPr>
              <a:t>Not DAL</a:t>
            </a:r>
          </a:p>
          <a:p>
            <a:pPr lvl="0"/>
            <a:r>
              <a:rPr lang="en-US" dirty="0" smtClean="0">
                <a:solidFill>
                  <a:schemeClr val="tx2">
                    <a:lumMod val="20000"/>
                    <a:lumOff val="80000"/>
                  </a:schemeClr>
                </a:solidFill>
              </a:rPr>
              <a:t>Not DA</a:t>
            </a:r>
          </a:p>
          <a:p>
            <a:pPr lvl="0"/>
            <a:r>
              <a:rPr lang="en-US" dirty="0" smtClean="0">
                <a:solidFill>
                  <a:schemeClr val="tx2">
                    <a:lumMod val="20000"/>
                    <a:lumOff val="80000"/>
                  </a:schemeClr>
                </a:solidFill>
              </a:rPr>
              <a:t>Domain != DB</a:t>
            </a:r>
          </a:p>
          <a:p>
            <a:pPr lvl="0"/>
            <a:r>
              <a:rPr lang="en-US" dirty="0" smtClean="0">
                <a:solidFill>
                  <a:schemeClr val="tx2">
                    <a:lumMod val="20000"/>
                    <a:lumOff val="80000"/>
                  </a:schemeClr>
                </a:solidFill>
              </a:rPr>
              <a:t>Domain == BL</a:t>
            </a:r>
          </a:p>
          <a:p>
            <a:pPr lvl="0"/>
            <a:r>
              <a:rPr lang="en-US" dirty="0" smtClean="0">
                <a:solidFill>
                  <a:schemeClr val="tx2">
                    <a:lumMod val="20000"/>
                    <a:lumOff val="80000"/>
                  </a:schemeClr>
                </a:solidFill>
              </a:rPr>
              <a:t>Domain Data Model</a:t>
            </a:r>
          </a:p>
          <a:p>
            <a:pPr lvl="0"/>
            <a:r>
              <a:rPr lang="en-US" dirty="0" smtClean="0">
                <a:solidFill>
                  <a:schemeClr val="tx2">
                    <a:lumMod val="20000"/>
                    <a:lumOff val="80000"/>
                  </a:schemeClr>
                </a:solidFill>
              </a:rPr>
              <a:t>Domain Logic</a:t>
            </a:r>
          </a:p>
          <a:p>
            <a:pPr lvl="0"/>
            <a:r>
              <a:rPr lang="en-US" dirty="0" smtClean="0">
                <a:solidFill>
                  <a:schemeClr val="tx2">
                    <a:lumMod val="20000"/>
                    <a:lumOff val="80000"/>
                  </a:schemeClr>
                </a:solidFill>
              </a:rPr>
              <a:t>DDD</a:t>
            </a:r>
          </a:p>
          <a:p>
            <a:pPr lvl="0"/>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What I expect of you:</a:t>
            </a:r>
          </a:p>
        </p:txBody>
      </p:sp>
      <p:sp>
        <p:nvSpPr>
          <p:cNvPr id="3" name="Content Placeholder 2"/>
          <p:cNvSpPr>
            <a:spLocks noGrp="1"/>
          </p:cNvSpPr>
          <p:nvPr>
            <p:ph idx="1"/>
          </p:nvPr>
        </p:nvSpPr>
        <p:spPr>
          <a:xfrm>
            <a:off x="1295400" y="2286000"/>
            <a:ext cx="7848600" cy="3505200"/>
          </a:xfrm>
        </p:spPr>
        <p:txBody>
          <a:bodyPr>
            <a:normAutofit lnSpcReduction="10000"/>
          </a:bodyPr>
          <a:lstStyle/>
          <a:p>
            <a:r>
              <a:rPr lang="en-US" dirty="0" smtClean="0">
                <a:solidFill>
                  <a:schemeClr val="tx2">
                    <a:lumMod val="20000"/>
                    <a:lumOff val="80000"/>
                  </a:schemeClr>
                </a:solidFill>
              </a:rPr>
              <a:t>Working Knowledge</a:t>
            </a:r>
          </a:p>
          <a:p>
            <a:pPr lvl="1"/>
            <a:r>
              <a:rPr lang="en-US" dirty="0" smtClean="0">
                <a:solidFill>
                  <a:schemeClr val="tx2">
                    <a:lumMod val="20000"/>
                    <a:lumOff val="80000"/>
                  </a:schemeClr>
                </a:solidFill>
              </a:rPr>
              <a:t>WCF</a:t>
            </a:r>
          </a:p>
          <a:p>
            <a:pPr lvl="1"/>
            <a:r>
              <a:rPr lang="en-US" dirty="0" smtClean="0">
                <a:solidFill>
                  <a:schemeClr val="tx2">
                    <a:lumMod val="20000"/>
                    <a:lumOff val="80000"/>
                  </a:schemeClr>
                </a:solidFill>
              </a:rPr>
              <a:t>Modern Software Architecture</a:t>
            </a:r>
          </a:p>
          <a:p>
            <a:pPr lvl="1"/>
            <a:r>
              <a:rPr lang="en-US" dirty="0" smtClean="0">
                <a:solidFill>
                  <a:schemeClr val="tx2">
                    <a:lumMod val="20000"/>
                    <a:lumOff val="80000"/>
                  </a:schemeClr>
                </a:solidFill>
              </a:rPr>
              <a:t>Fundamental Patterns</a:t>
            </a:r>
          </a:p>
          <a:p>
            <a:r>
              <a:rPr lang="en-US" dirty="0" smtClean="0">
                <a:solidFill>
                  <a:schemeClr val="tx2">
                    <a:lumMod val="20000"/>
                    <a:lumOff val="80000"/>
                  </a:schemeClr>
                </a:solidFill>
              </a:rPr>
              <a:t>Exposure To</a:t>
            </a:r>
          </a:p>
          <a:p>
            <a:pPr lvl="1"/>
            <a:r>
              <a:rPr lang="en-US" dirty="0" smtClean="0">
                <a:solidFill>
                  <a:schemeClr val="tx2">
                    <a:lumMod val="20000"/>
                    <a:lumOff val="80000"/>
                  </a:schemeClr>
                </a:solidFill>
              </a:rPr>
              <a:t>.NET RIA Services</a:t>
            </a:r>
          </a:p>
          <a:p>
            <a:pPr lvl="1"/>
            <a:r>
              <a:rPr lang="en-US" dirty="0" smtClean="0">
                <a:solidFill>
                  <a:schemeClr val="tx2">
                    <a:lumMod val="20000"/>
                    <a:lumOff val="80000"/>
                  </a:schemeClr>
                </a:solidFill>
              </a:rPr>
              <a:t>Silverlight</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Domain SOA</a:t>
            </a:r>
          </a:p>
        </p:txBody>
      </p:sp>
      <p:sp>
        <p:nvSpPr>
          <p:cNvPr id="3" name="Content Placeholder 2"/>
          <p:cNvSpPr>
            <a:spLocks noGrp="1"/>
          </p:cNvSpPr>
          <p:nvPr>
            <p:ph idx="1"/>
          </p:nvPr>
        </p:nvSpPr>
        <p:spPr>
          <a:xfrm>
            <a:off x="1295400" y="2286000"/>
            <a:ext cx="7848600" cy="4191000"/>
          </a:xfrm>
        </p:spPr>
        <p:txBody>
          <a:bodyPr>
            <a:normAutofit fontScale="92500" lnSpcReduction="10000"/>
          </a:bodyPr>
          <a:lstStyle/>
          <a:p>
            <a:pPr lvl="0"/>
            <a:r>
              <a:rPr lang="en-US" dirty="0" smtClean="0">
                <a:solidFill>
                  <a:schemeClr val="tx2">
                    <a:lumMod val="20000"/>
                    <a:lumOff val="80000"/>
                  </a:schemeClr>
                </a:solidFill>
              </a:rPr>
              <a:t>Derived from Business needs</a:t>
            </a:r>
          </a:p>
          <a:p>
            <a:pPr lvl="0"/>
            <a:r>
              <a:rPr lang="en-US" dirty="0" smtClean="0">
                <a:solidFill>
                  <a:schemeClr val="tx2">
                    <a:lumMod val="20000"/>
                    <a:lumOff val="80000"/>
                  </a:schemeClr>
                </a:solidFill>
              </a:rPr>
              <a:t>Workflow &amp; Use Case analysis </a:t>
            </a:r>
          </a:p>
          <a:p>
            <a:pPr lvl="0"/>
            <a:r>
              <a:rPr lang="en-US" dirty="0" smtClean="0">
                <a:solidFill>
                  <a:schemeClr val="tx2">
                    <a:lumMod val="20000"/>
                    <a:lumOff val="80000"/>
                  </a:schemeClr>
                </a:solidFill>
              </a:rPr>
              <a:t>Services solve specific domain problems</a:t>
            </a:r>
          </a:p>
          <a:p>
            <a:pPr lvl="0"/>
            <a:r>
              <a:rPr lang="en-US" dirty="0" smtClean="0">
                <a:solidFill>
                  <a:schemeClr val="tx2">
                    <a:lumMod val="20000"/>
                    <a:lumOff val="80000"/>
                  </a:schemeClr>
                </a:solidFill>
              </a:rPr>
              <a:t>Keep BL behind service</a:t>
            </a:r>
          </a:p>
          <a:p>
            <a:pPr lvl="0"/>
            <a:r>
              <a:rPr lang="en-US" dirty="0" smtClean="0">
                <a:solidFill>
                  <a:schemeClr val="tx2">
                    <a:lumMod val="20000"/>
                    <a:lumOff val="80000"/>
                  </a:schemeClr>
                </a:solidFill>
              </a:rPr>
              <a:t>Further BL factoring</a:t>
            </a:r>
          </a:p>
          <a:p>
            <a:pPr lvl="1"/>
            <a:r>
              <a:rPr lang="en-US" dirty="0" smtClean="0">
                <a:solidFill>
                  <a:schemeClr val="tx2">
                    <a:lumMod val="20000"/>
                    <a:lumOff val="80000"/>
                  </a:schemeClr>
                </a:solidFill>
              </a:rPr>
              <a:t>Use case orchestration</a:t>
            </a:r>
          </a:p>
          <a:p>
            <a:pPr lvl="1"/>
            <a:r>
              <a:rPr lang="en-US" dirty="0" smtClean="0">
                <a:solidFill>
                  <a:schemeClr val="tx2">
                    <a:lumMod val="20000"/>
                    <a:lumOff val="80000"/>
                  </a:schemeClr>
                </a:solidFill>
              </a:rPr>
              <a:t>Domain specific actions (atomic BL)</a:t>
            </a:r>
          </a:p>
          <a:p>
            <a:pPr lvl="0"/>
            <a:r>
              <a:rPr lang="en-US" dirty="0" smtClean="0">
                <a:solidFill>
                  <a:schemeClr val="tx2">
                    <a:lumMod val="20000"/>
                    <a:lumOff val="80000"/>
                  </a:schemeClr>
                </a:solidFill>
              </a:rPr>
              <a:t>Encapsulate volatility</a:t>
            </a:r>
          </a:p>
          <a:p>
            <a:pPr lvl="0"/>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Axioms Of Architecture</a:t>
            </a:r>
          </a:p>
        </p:txBody>
      </p:sp>
      <p:sp>
        <p:nvSpPr>
          <p:cNvPr id="3" name="Content Placeholder 2"/>
          <p:cNvSpPr>
            <a:spLocks noGrp="1"/>
          </p:cNvSpPr>
          <p:nvPr>
            <p:ph idx="1"/>
          </p:nvPr>
        </p:nvSpPr>
        <p:spPr>
          <a:xfrm>
            <a:off x="1295400" y="2286000"/>
            <a:ext cx="7848600" cy="4191000"/>
          </a:xfrm>
        </p:spPr>
        <p:txBody>
          <a:bodyPr>
            <a:normAutofit/>
          </a:bodyPr>
          <a:lstStyle/>
          <a:p>
            <a:pPr lvl="0"/>
            <a:r>
              <a:rPr lang="en-US" dirty="0" smtClean="0">
                <a:solidFill>
                  <a:schemeClr val="tx2">
                    <a:lumMod val="20000"/>
                    <a:lumOff val="80000"/>
                  </a:schemeClr>
                </a:solidFill>
              </a:rPr>
              <a:t>Immutable</a:t>
            </a:r>
          </a:p>
          <a:p>
            <a:pPr lvl="1"/>
            <a:r>
              <a:rPr lang="en-US" dirty="0" smtClean="0">
                <a:solidFill>
                  <a:schemeClr val="tx2">
                    <a:lumMod val="20000"/>
                    <a:lumOff val="80000"/>
                  </a:schemeClr>
                </a:solidFill>
              </a:rPr>
              <a:t>Tight Cohesion</a:t>
            </a:r>
          </a:p>
          <a:p>
            <a:pPr lvl="1"/>
            <a:r>
              <a:rPr lang="en-US" dirty="0" smtClean="0">
                <a:solidFill>
                  <a:schemeClr val="tx2">
                    <a:lumMod val="20000"/>
                    <a:lumOff val="80000"/>
                  </a:schemeClr>
                </a:solidFill>
              </a:rPr>
              <a:t>Loose Coupling</a:t>
            </a:r>
          </a:p>
          <a:p>
            <a:pPr lvl="0"/>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Aspirations of Architecture</a:t>
            </a:r>
          </a:p>
        </p:txBody>
      </p:sp>
      <p:sp>
        <p:nvSpPr>
          <p:cNvPr id="3" name="Content Placeholder 2"/>
          <p:cNvSpPr>
            <a:spLocks noGrp="1"/>
          </p:cNvSpPr>
          <p:nvPr>
            <p:ph idx="1"/>
          </p:nvPr>
        </p:nvSpPr>
        <p:spPr>
          <a:xfrm>
            <a:off x="1295400" y="2286000"/>
            <a:ext cx="7848600" cy="3429000"/>
          </a:xfrm>
        </p:spPr>
        <p:txBody>
          <a:bodyPr>
            <a:normAutofit/>
          </a:bodyPr>
          <a:lstStyle/>
          <a:p>
            <a:pPr lvl="0"/>
            <a:r>
              <a:rPr lang="en-US" dirty="0" smtClean="0">
                <a:solidFill>
                  <a:schemeClr val="tx2">
                    <a:lumMod val="20000"/>
                    <a:lumOff val="80000"/>
                  </a:schemeClr>
                </a:solidFill>
              </a:rPr>
              <a:t>Architecture must be Able</a:t>
            </a:r>
          </a:p>
          <a:p>
            <a:pPr lvl="1"/>
            <a:r>
              <a:rPr lang="en-US" dirty="0" smtClean="0">
                <a:solidFill>
                  <a:schemeClr val="tx2">
                    <a:lumMod val="20000"/>
                    <a:lumOff val="80000"/>
                  </a:schemeClr>
                </a:solidFill>
              </a:rPr>
              <a:t>Reusable</a:t>
            </a:r>
          </a:p>
          <a:p>
            <a:pPr lvl="1"/>
            <a:r>
              <a:rPr lang="en-US" dirty="0" smtClean="0">
                <a:solidFill>
                  <a:schemeClr val="tx2">
                    <a:lumMod val="20000"/>
                    <a:lumOff val="80000"/>
                  </a:schemeClr>
                </a:solidFill>
              </a:rPr>
              <a:t>Extensible</a:t>
            </a:r>
          </a:p>
          <a:p>
            <a:pPr lvl="1"/>
            <a:r>
              <a:rPr lang="en-US" dirty="0" smtClean="0">
                <a:solidFill>
                  <a:schemeClr val="tx2">
                    <a:lumMod val="20000"/>
                    <a:lumOff val="80000"/>
                  </a:schemeClr>
                </a:solidFill>
              </a:rPr>
              <a:t>Maintainable</a:t>
            </a:r>
          </a:p>
          <a:p>
            <a:pPr lvl="1"/>
            <a:r>
              <a:rPr lang="en-US" dirty="0" smtClean="0">
                <a:solidFill>
                  <a:schemeClr val="tx2">
                    <a:lumMod val="20000"/>
                    <a:lumOff val="80000"/>
                  </a:schemeClr>
                </a:solidFill>
              </a:rPr>
              <a:t>Agile</a:t>
            </a:r>
          </a:p>
          <a:p>
            <a:pPr lvl="0"/>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Also…</a:t>
            </a:r>
          </a:p>
        </p:txBody>
      </p:sp>
      <p:sp>
        <p:nvSpPr>
          <p:cNvPr id="3" name="Content Placeholder 2"/>
          <p:cNvSpPr>
            <a:spLocks noGrp="1"/>
          </p:cNvSpPr>
          <p:nvPr>
            <p:ph idx="1"/>
          </p:nvPr>
        </p:nvSpPr>
        <p:spPr>
          <a:xfrm>
            <a:off x="1295400" y="2286000"/>
            <a:ext cx="7848600" cy="3429000"/>
          </a:xfrm>
        </p:spPr>
        <p:txBody>
          <a:bodyPr>
            <a:normAutofit/>
          </a:bodyPr>
          <a:lstStyle/>
          <a:p>
            <a:pPr lvl="0"/>
            <a:r>
              <a:rPr lang="en-US" dirty="0" smtClean="0">
                <a:solidFill>
                  <a:schemeClr val="tx2">
                    <a:lumMod val="20000"/>
                    <a:lumOff val="80000"/>
                  </a:schemeClr>
                </a:solidFill>
              </a:rPr>
              <a:t>Scalable</a:t>
            </a:r>
          </a:p>
          <a:p>
            <a:pPr lvl="0"/>
            <a:r>
              <a:rPr lang="en-US" dirty="0" smtClean="0">
                <a:solidFill>
                  <a:schemeClr val="tx2">
                    <a:lumMod val="20000"/>
                    <a:lumOff val="80000"/>
                  </a:schemeClr>
                </a:solidFill>
              </a:rPr>
              <a:t>Expressible</a:t>
            </a:r>
          </a:p>
          <a:p>
            <a:pPr lvl="0"/>
            <a:r>
              <a:rPr lang="en-US" dirty="0" smtClean="0">
                <a:solidFill>
                  <a:schemeClr val="tx2">
                    <a:lumMod val="20000"/>
                    <a:lumOff val="80000"/>
                  </a:schemeClr>
                </a:solidFill>
              </a:rPr>
              <a:t>Composable</a:t>
            </a:r>
          </a:p>
          <a:p>
            <a:pPr lvl="0"/>
            <a:r>
              <a:rPr lang="en-US" dirty="0" smtClean="0">
                <a:solidFill>
                  <a:schemeClr val="tx2">
                    <a:lumMod val="20000"/>
                    <a:lumOff val="80000"/>
                  </a:schemeClr>
                </a:solidFill>
              </a:rPr>
              <a:t>Understandable</a:t>
            </a:r>
          </a:p>
          <a:p>
            <a:pPr lvl="0"/>
            <a:r>
              <a:rPr lang="en-US" dirty="0" smtClean="0">
                <a:solidFill>
                  <a:schemeClr val="tx2">
                    <a:lumMod val="20000"/>
                    <a:lumOff val="80000"/>
                  </a:schemeClr>
                </a:solidFill>
              </a:rPr>
              <a:t>Flexible</a:t>
            </a:r>
          </a:p>
          <a:p>
            <a:pPr lvl="1"/>
            <a:endParaRPr lang="en-US" dirty="0" smtClean="0">
              <a:solidFill>
                <a:schemeClr val="tx2">
                  <a:lumMod val="20000"/>
                  <a:lumOff val="80000"/>
                </a:schemeClr>
              </a:solidFill>
            </a:endParaRPr>
          </a:p>
          <a:p>
            <a:pPr lvl="0"/>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Thanks for your time!</a:t>
            </a:r>
          </a:p>
        </p:txBody>
      </p:sp>
      <p:sp>
        <p:nvSpPr>
          <p:cNvPr id="3" name="Content Placeholder 2"/>
          <p:cNvSpPr>
            <a:spLocks noGrp="1"/>
          </p:cNvSpPr>
          <p:nvPr>
            <p:ph idx="1"/>
          </p:nvPr>
        </p:nvSpPr>
        <p:spPr>
          <a:xfrm>
            <a:off x="1272915" y="2286000"/>
            <a:ext cx="7848600" cy="762000"/>
          </a:xfrm>
        </p:spPr>
        <p:txBody>
          <a:bodyPr>
            <a:normAutofit lnSpcReduction="10000"/>
          </a:bodyPr>
          <a:lstStyle/>
          <a:p>
            <a:r>
              <a:rPr lang="en-US" sz="4800" dirty="0" smtClean="0">
                <a:solidFill>
                  <a:schemeClr val="tx2">
                    <a:lumMod val="20000"/>
                    <a:lumOff val="80000"/>
                  </a:schemeClr>
                </a:solidFill>
              </a:rPr>
              <a:t>Michael Montgomery</a:t>
            </a:r>
          </a:p>
          <a:p>
            <a:pPr lvl="1">
              <a:buNone/>
            </a:pPr>
            <a:endParaRPr lang="en-US" sz="3200" dirty="0" smtClean="0">
              <a:solidFill>
                <a:schemeClr val="tx2">
                  <a:lumMod val="20000"/>
                  <a:lumOff val="80000"/>
                </a:schemeClr>
              </a:solidFill>
            </a:endParaRPr>
          </a:p>
          <a:p>
            <a:pPr lvl="0"/>
            <a:endParaRPr lang="en-US" dirty="0">
              <a:solidFill>
                <a:schemeClr val="tx2">
                  <a:lumMod val="20000"/>
                  <a:lumOff val="80000"/>
                </a:schemeClr>
              </a:solidFill>
            </a:endParaRPr>
          </a:p>
        </p:txBody>
      </p:sp>
      <p:sp>
        <p:nvSpPr>
          <p:cNvPr id="5" name="Rectangle 4"/>
          <p:cNvSpPr/>
          <p:nvPr/>
        </p:nvSpPr>
        <p:spPr>
          <a:xfrm>
            <a:off x="1219200" y="2819400"/>
            <a:ext cx="5257800" cy="584775"/>
          </a:xfrm>
          <a:prstGeom prst="rect">
            <a:avLst/>
          </a:prstGeom>
        </p:spPr>
        <p:txBody>
          <a:bodyPr wrap="square">
            <a:spAutoFit/>
          </a:bodyPr>
          <a:lstStyle/>
          <a:p>
            <a:pPr lvl="1">
              <a:buNone/>
            </a:pPr>
            <a:r>
              <a:rPr lang="en-US" sz="3200" b="1" dirty="0" smtClean="0">
                <a:solidFill>
                  <a:schemeClr val="tx2">
                    <a:lumMod val="20000"/>
                    <a:lumOff val="80000"/>
                  </a:schemeClr>
                </a:solidFill>
              </a:rPr>
              <a:t>Principle Solution Architect</a:t>
            </a:r>
          </a:p>
        </p:txBody>
      </p:sp>
      <p:sp>
        <p:nvSpPr>
          <p:cNvPr id="6" name="Rectangle 5"/>
          <p:cNvSpPr/>
          <p:nvPr/>
        </p:nvSpPr>
        <p:spPr>
          <a:xfrm>
            <a:off x="1219200" y="3886200"/>
            <a:ext cx="6477000" cy="1077218"/>
          </a:xfrm>
          <a:prstGeom prst="rect">
            <a:avLst/>
          </a:prstGeom>
        </p:spPr>
        <p:txBody>
          <a:bodyPr wrap="square">
            <a:spAutoFit/>
          </a:bodyPr>
          <a:lstStyle/>
          <a:p>
            <a:pPr lvl="1">
              <a:buNone/>
            </a:pPr>
            <a:r>
              <a:rPr lang="en-US" sz="3200" dirty="0" smtClean="0">
                <a:solidFill>
                  <a:schemeClr val="tx2">
                    <a:lumMod val="20000"/>
                    <a:lumOff val="80000"/>
                  </a:schemeClr>
                </a:solidFill>
                <a:hlinkClick r:id="rId2"/>
              </a:rPr>
              <a:t>www.quaterniondesign.net</a:t>
            </a:r>
            <a:endParaRPr lang="en-US" sz="3200" dirty="0" smtClean="0">
              <a:solidFill>
                <a:schemeClr val="tx2">
                  <a:lumMod val="20000"/>
                  <a:lumOff val="80000"/>
                </a:schemeClr>
              </a:solidFill>
            </a:endParaRPr>
          </a:p>
          <a:p>
            <a:pPr lvl="1">
              <a:buNone/>
            </a:pPr>
            <a:r>
              <a:rPr lang="en-US" sz="3200" dirty="0" smtClean="0">
                <a:solidFill>
                  <a:schemeClr val="tx2">
                    <a:lumMod val="20000"/>
                    <a:lumOff val="80000"/>
                  </a:schemeClr>
                </a:solidFill>
                <a:hlinkClick r:id="rId3"/>
              </a:rPr>
              <a:t>quaterniondesign@verizon.net</a:t>
            </a:r>
            <a:endParaRPr lang="en-US" sz="3200" dirty="0" smtClean="0">
              <a:solidFill>
                <a:schemeClr val="tx2">
                  <a:lumMod val="20000"/>
                  <a:lumOff val="80000"/>
                </a:schemeClr>
              </a:solidFill>
            </a:endParaRPr>
          </a:p>
        </p:txBody>
      </p:sp>
      <p:sp>
        <p:nvSpPr>
          <p:cNvPr id="7" name="Rectangle 6"/>
          <p:cNvSpPr/>
          <p:nvPr/>
        </p:nvSpPr>
        <p:spPr>
          <a:xfrm>
            <a:off x="1219200" y="3200400"/>
            <a:ext cx="5562600" cy="584775"/>
          </a:xfrm>
          <a:prstGeom prst="rect">
            <a:avLst/>
          </a:prstGeom>
        </p:spPr>
        <p:txBody>
          <a:bodyPr wrap="square">
            <a:spAutoFit/>
          </a:bodyPr>
          <a:lstStyle/>
          <a:p>
            <a:pPr lvl="1">
              <a:buNone/>
            </a:pPr>
            <a:r>
              <a:rPr lang="en-US" sz="3200" b="1" dirty="0" smtClean="0">
                <a:solidFill>
                  <a:schemeClr val="tx2">
                    <a:lumMod val="20000"/>
                    <a:lumOff val="80000"/>
                  </a:schemeClr>
                </a:solidFill>
              </a:rPr>
              <a:t>Quaternion Design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smtClean="0">
                <a:solidFill>
                  <a:schemeClr val="tx2">
                    <a:lumMod val="20000"/>
                    <a:lumOff val="80000"/>
                  </a:schemeClr>
                </a:solidFill>
              </a:rPr>
              <a:t>Questions for You!</a:t>
            </a:r>
            <a:endParaRPr lang="en-US" dirty="0" smtClean="0">
              <a:solidFill>
                <a:schemeClr val="tx2">
                  <a:lumMod val="20000"/>
                  <a:lumOff val="80000"/>
                </a:schemeClr>
              </a:solidFill>
            </a:endParaRPr>
          </a:p>
        </p:txBody>
      </p:sp>
      <p:sp>
        <p:nvSpPr>
          <p:cNvPr id="3" name="Content Placeholder 2"/>
          <p:cNvSpPr>
            <a:spLocks noGrp="1"/>
          </p:cNvSpPr>
          <p:nvPr>
            <p:ph idx="1"/>
          </p:nvPr>
        </p:nvSpPr>
        <p:spPr>
          <a:xfrm>
            <a:off x="1295400" y="2286000"/>
            <a:ext cx="8305800" cy="3505200"/>
          </a:xfrm>
        </p:spPr>
        <p:txBody>
          <a:bodyPr/>
          <a:lstStyle/>
          <a:p>
            <a:r>
              <a:rPr lang="en-US" dirty="0" smtClean="0">
                <a:solidFill>
                  <a:schemeClr val="tx2">
                    <a:lumMod val="20000"/>
                    <a:lumOff val="80000"/>
                  </a:schemeClr>
                </a:solidFill>
              </a:rPr>
              <a:t>Played with .NET RIA Services?</a:t>
            </a:r>
          </a:p>
          <a:p>
            <a:r>
              <a:rPr lang="en-US" dirty="0" smtClean="0">
                <a:solidFill>
                  <a:schemeClr val="tx2">
                    <a:lumMod val="20000"/>
                    <a:lumOff val="80000"/>
                  </a:schemeClr>
                </a:solidFill>
              </a:rPr>
              <a:t>Consider yourself an architect?</a:t>
            </a:r>
          </a:p>
          <a:p>
            <a:r>
              <a:rPr lang="en-US" dirty="0" smtClean="0">
                <a:solidFill>
                  <a:schemeClr val="tx2">
                    <a:lumMod val="20000"/>
                    <a:lumOff val="80000"/>
                  </a:schemeClr>
                </a:solidFill>
              </a:rPr>
              <a:t>Know the fundamental Axioms of Architecture?</a:t>
            </a:r>
          </a:p>
          <a:p>
            <a:r>
              <a:rPr lang="en-US" dirty="0" smtClean="0">
                <a:solidFill>
                  <a:schemeClr val="tx2">
                    <a:lumMod val="20000"/>
                    <a:lumOff val="80000"/>
                  </a:schemeClr>
                </a:solidFill>
              </a:rPr>
              <a:t>Know the Aspirations of the Architecture?</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My Challenge!</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Using the fundamental Axioms of Architecture, I hope to show why .NET RIA Services is not a viable framework for building SOAs that satisfy the Aspirations of Architecture.</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What is SOA?</a:t>
            </a:r>
          </a:p>
        </p:txBody>
      </p:sp>
      <p:sp>
        <p:nvSpPr>
          <p:cNvPr id="17" name="Content Placeholder 16"/>
          <p:cNvSpPr>
            <a:spLocks noGrp="1"/>
          </p:cNvSpPr>
          <p:nvPr>
            <p:ph idx="1"/>
          </p:nvPr>
        </p:nvSpPr>
        <p:spPr>
          <a:xfrm>
            <a:off x="1295400" y="2209800"/>
            <a:ext cx="7848600" cy="3763963"/>
          </a:xfrm>
        </p:spPr>
        <p:txBody>
          <a:bodyPr/>
          <a:lstStyle/>
          <a:p>
            <a:pPr>
              <a:buNone/>
            </a:pPr>
            <a:r>
              <a:rPr lang="en-US" sz="4400" b="1" dirty="0" smtClean="0">
                <a:solidFill>
                  <a:schemeClr val="tx2">
                    <a:lumMod val="20000"/>
                    <a:lumOff val="80000"/>
                  </a:schemeClr>
                </a:solidFill>
              </a:rPr>
              <a:t>   web services </a:t>
            </a:r>
            <a:r>
              <a:rPr lang="en-US" sz="2800" dirty="0" smtClean="0">
                <a:solidFill>
                  <a:schemeClr val="tx2">
                    <a:lumMod val="20000"/>
                    <a:lumOff val="80000"/>
                  </a:schemeClr>
                </a:solidFill>
              </a:rPr>
              <a:t>applications</a:t>
            </a:r>
            <a:r>
              <a:rPr lang="en-US" dirty="0" smtClean="0">
                <a:solidFill>
                  <a:schemeClr val="tx2">
                    <a:lumMod val="20000"/>
                    <a:lumOff val="80000"/>
                  </a:schemeClr>
                </a:solidFill>
              </a:rPr>
              <a:t> </a:t>
            </a:r>
            <a:r>
              <a:rPr lang="en-US" sz="3600" dirty="0" err="1" smtClean="0">
                <a:solidFill>
                  <a:schemeClr val="tx2">
                    <a:lumMod val="20000"/>
                    <a:lumOff val="80000"/>
                  </a:schemeClr>
                </a:solidFill>
              </a:rPr>
              <a:t>SaaS</a:t>
            </a:r>
            <a:r>
              <a:rPr lang="en-US" sz="4400" dirty="0" smtClean="0">
                <a:solidFill>
                  <a:schemeClr val="tx2">
                    <a:lumMod val="20000"/>
                    <a:lumOff val="80000"/>
                  </a:schemeClr>
                </a:solidFill>
              </a:rPr>
              <a:t> </a:t>
            </a:r>
            <a:r>
              <a:rPr lang="en-US" sz="5400" dirty="0" smtClean="0">
                <a:solidFill>
                  <a:schemeClr val="tx2">
                    <a:lumMod val="20000"/>
                    <a:lumOff val="80000"/>
                  </a:schemeClr>
                </a:solidFill>
              </a:rPr>
              <a:t>Service Oriented </a:t>
            </a:r>
            <a:r>
              <a:rPr lang="en-US" sz="4000" b="1" dirty="0" smtClean="0">
                <a:solidFill>
                  <a:schemeClr val="tx2">
                    <a:lumMod val="20000"/>
                    <a:lumOff val="80000"/>
                  </a:schemeClr>
                </a:solidFill>
              </a:rPr>
              <a:t>WCF</a:t>
            </a:r>
            <a:r>
              <a:rPr lang="en-US" sz="4000" dirty="0" smtClean="0">
                <a:solidFill>
                  <a:schemeClr val="tx2">
                    <a:lumMod val="20000"/>
                    <a:lumOff val="80000"/>
                  </a:schemeClr>
                </a:solidFill>
              </a:rPr>
              <a:t> Architecture </a:t>
            </a:r>
            <a:r>
              <a:rPr lang="en-US" sz="2800" dirty="0" smtClean="0">
                <a:solidFill>
                  <a:schemeClr val="tx2">
                    <a:lumMod val="20000"/>
                    <a:lumOff val="80000"/>
                  </a:schemeClr>
                </a:solidFill>
              </a:rPr>
              <a:t>framework </a:t>
            </a:r>
            <a:r>
              <a:rPr lang="en-US" b="1" dirty="0" smtClean="0">
                <a:solidFill>
                  <a:schemeClr val="tx2">
                    <a:lumMod val="20000"/>
                    <a:lumOff val="80000"/>
                  </a:schemeClr>
                </a:solidFill>
              </a:rPr>
              <a:t>Enterprise </a:t>
            </a:r>
            <a:r>
              <a:rPr lang="en-US" sz="2400" b="1" dirty="0" smtClean="0">
                <a:solidFill>
                  <a:schemeClr val="tx2">
                    <a:lumMod val="20000"/>
                    <a:lumOff val="80000"/>
                  </a:schemeClr>
                </a:solidFill>
              </a:rPr>
              <a:t>interoperability </a:t>
            </a:r>
            <a:r>
              <a:rPr lang="en-US" sz="4400" b="1" dirty="0" smtClean="0">
                <a:solidFill>
                  <a:schemeClr val="tx2">
                    <a:lumMod val="20000"/>
                    <a:lumOff val="80000"/>
                  </a:schemeClr>
                </a:solidFill>
              </a:rPr>
              <a:t>???</a:t>
            </a:r>
            <a:endParaRPr lang="en-US" sz="4000" b="1"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143000"/>
            <a:ext cx="7467600" cy="609600"/>
          </a:xfrm>
        </p:spPr>
        <p:txBody>
          <a:bodyPr>
            <a:noAutofit/>
          </a:bodyPr>
          <a:lstStyle/>
          <a:p>
            <a:pPr algn="l"/>
            <a:r>
              <a:rPr lang="en-US" dirty="0" smtClean="0">
                <a:solidFill>
                  <a:schemeClr val="tx2">
                    <a:lumMod val="20000"/>
                    <a:lumOff val="80000"/>
                  </a:schemeClr>
                </a:solidFill>
              </a:rPr>
              <a:t>My Definition of SOA</a:t>
            </a:r>
          </a:p>
        </p:txBody>
      </p:sp>
      <p:sp>
        <p:nvSpPr>
          <p:cNvPr id="3" name="Content Placeholder 2"/>
          <p:cNvSpPr>
            <a:spLocks noGrp="1"/>
          </p:cNvSpPr>
          <p:nvPr>
            <p:ph idx="1"/>
          </p:nvPr>
        </p:nvSpPr>
        <p:spPr>
          <a:xfrm>
            <a:off x="1295400" y="2286000"/>
            <a:ext cx="7848600" cy="3505200"/>
          </a:xfrm>
        </p:spPr>
        <p:txBody>
          <a:bodyPr/>
          <a:lstStyle/>
          <a:p>
            <a:r>
              <a:rPr lang="en-US" dirty="0" smtClean="0">
                <a:solidFill>
                  <a:schemeClr val="tx2">
                    <a:lumMod val="20000"/>
                    <a:lumOff val="80000"/>
                  </a:schemeClr>
                </a:solidFill>
              </a:rPr>
              <a:t>Service Oriented </a:t>
            </a:r>
            <a:r>
              <a:rPr lang="en-US" b="1" dirty="0" smtClean="0">
                <a:solidFill>
                  <a:schemeClr val="tx2">
                    <a:lumMod val="20000"/>
                    <a:lumOff val="80000"/>
                  </a:schemeClr>
                </a:solidFill>
              </a:rPr>
              <a:t>Applications</a:t>
            </a:r>
          </a:p>
          <a:p>
            <a:pPr lvl="1"/>
            <a:r>
              <a:rPr lang="en-US" dirty="0" smtClean="0">
                <a:solidFill>
                  <a:schemeClr val="tx2">
                    <a:lumMod val="20000"/>
                    <a:lumOff val="80000"/>
                  </a:schemeClr>
                </a:solidFill>
              </a:rPr>
              <a:t>A cohesive feature set, expressed as services that collectively solve a business problem.</a:t>
            </a:r>
          </a:p>
          <a:p>
            <a:pPr lvl="1"/>
            <a:r>
              <a:rPr lang="en-US" dirty="0" smtClean="0">
                <a:solidFill>
                  <a:schemeClr val="tx2">
                    <a:lumMod val="20000"/>
                    <a:lumOff val="80000"/>
                  </a:schemeClr>
                </a:solidFill>
              </a:rPr>
              <a:t>Domain SOA</a:t>
            </a:r>
          </a:p>
          <a:p>
            <a:r>
              <a:rPr lang="en-US" dirty="0" smtClean="0">
                <a:solidFill>
                  <a:schemeClr val="tx2">
                    <a:lumMod val="20000"/>
                    <a:lumOff val="80000"/>
                  </a:schemeClr>
                </a:solidFill>
              </a:rPr>
              <a:t>Different than Service Oriented Architecture</a:t>
            </a:r>
          </a:p>
          <a:p>
            <a:pPr lvl="1"/>
            <a:r>
              <a:rPr lang="en-US" dirty="0" smtClean="0">
                <a:solidFill>
                  <a:schemeClr val="tx2">
                    <a:lumMod val="20000"/>
                    <a:lumOff val="80000"/>
                  </a:schemeClr>
                </a:solidFill>
              </a:rPr>
              <a:t>Enterprise interoperability</a:t>
            </a:r>
          </a:p>
          <a:p>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ueprint">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489</TotalTime>
  <Words>968</Words>
  <Application>Microsoft Office PowerPoint</Application>
  <PresentationFormat>On-screen Show (4:3)</PresentationFormat>
  <Paragraphs>200</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Blueprint</vt:lpstr>
      <vt:lpstr>When .NET RIA Services are not the Answer</vt:lpstr>
      <vt:lpstr>Michael ‘Monty’ Montgomery</vt:lpstr>
      <vt:lpstr>About Me…</vt:lpstr>
      <vt:lpstr>What to expect:</vt:lpstr>
      <vt:lpstr>What I expect of you:</vt:lpstr>
      <vt:lpstr>Questions for You!</vt:lpstr>
      <vt:lpstr>My Challenge!</vt:lpstr>
      <vt:lpstr>What is SOA?</vt:lpstr>
      <vt:lpstr>My Definition of SOA</vt:lpstr>
      <vt:lpstr>What is .NET RIA Services?</vt:lpstr>
      <vt:lpstr>Microsoft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Deeper Spin</vt:lpstr>
      <vt:lpstr>Common Themes?</vt:lpstr>
      <vt:lpstr>Truth of Intent</vt:lpstr>
      <vt:lpstr>Truth of Intent</vt:lpstr>
      <vt:lpstr>What does it all mean????</vt:lpstr>
      <vt:lpstr>Design Reductions</vt:lpstr>
      <vt:lpstr>Data Usage Reduction</vt:lpstr>
      <vt:lpstr>Data Usage Reduction</vt:lpstr>
      <vt:lpstr>Shape of Data</vt:lpstr>
      <vt:lpstr>So where’s the BL?</vt:lpstr>
      <vt:lpstr>The Right Problem?</vt:lpstr>
      <vt:lpstr>Is this a good design?</vt:lpstr>
      <vt:lpstr>Is this a good design?</vt:lpstr>
      <vt:lpstr>Is this a good design?</vt:lpstr>
      <vt:lpstr>Is this a good design?</vt:lpstr>
      <vt:lpstr>Where’s the glue?</vt:lpstr>
      <vt:lpstr>Recap</vt:lpstr>
      <vt:lpstr>When to Use?</vt:lpstr>
      <vt:lpstr>More?</vt:lpstr>
      <vt:lpstr>The Real Problem</vt:lpstr>
      <vt:lpstr>Domain SOA</vt:lpstr>
      <vt:lpstr>Axioms Of Architecture</vt:lpstr>
      <vt:lpstr>Aspirations of Architecture</vt:lpstr>
      <vt:lpstr>Also…</vt:lpstr>
      <vt:lpstr>Thanks for your time!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Montgomery, Michael</dc:creator>
  <cp:lastModifiedBy>Montgomery, Michael</cp:lastModifiedBy>
  <cp:revision>89</cp:revision>
  <dcterms:created xsi:type="dcterms:W3CDTF">2006-08-16T00:00:00Z</dcterms:created>
  <dcterms:modified xsi:type="dcterms:W3CDTF">2009-10-17T13:28:27Z</dcterms:modified>
</cp:coreProperties>
</file>